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50" r:id="rId6"/>
    <p:sldId id="267" r:id="rId7"/>
    <p:sldId id="427" r:id="rId8"/>
    <p:sldId id="313" r:id="rId9"/>
    <p:sldId id="431" r:id="rId10"/>
    <p:sldId id="428" r:id="rId11"/>
    <p:sldId id="317" r:id="rId12"/>
    <p:sldId id="352" r:id="rId13"/>
    <p:sldId id="386" r:id="rId14"/>
    <p:sldId id="372" r:id="rId15"/>
    <p:sldId id="383" r:id="rId16"/>
    <p:sldId id="385" r:id="rId17"/>
    <p:sldId id="373" r:id="rId18"/>
    <p:sldId id="375" r:id="rId19"/>
    <p:sldId id="376" r:id="rId20"/>
    <p:sldId id="430" r:id="rId21"/>
    <p:sldId id="429" r:id="rId22"/>
    <p:sldId id="380" r:id="rId23"/>
    <p:sldId id="421" r:id="rId24"/>
    <p:sldId id="422" r:id="rId25"/>
    <p:sldId id="423" r:id="rId26"/>
    <p:sldId id="424" r:id="rId27"/>
    <p:sldId id="425" r:id="rId28"/>
    <p:sldId id="426" r:id="rId29"/>
    <p:sldId id="389" r:id="rId30"/>
    <p:sldId id="432" r:id="rId31"/>
    <p:sldId id="387" r:id="rId32"/>
    <p:sldId id="415" r:id="rId33"/>
    <p:sldId id="388" r:id="rId34"/>
    <p:sldId id="433" r:id="rId35"/>
    <p:sldId id="343" r:id="rId36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érie Gilbert (FOD Werkgelegenheid - SPF Emploi)" initials="VG(W-SE" lastIdx="1" clrIdx="0">
    <p:extLst>
      <p:ext uri="{19B8F6BF-5375-455C-9EA6-DF929625EA0E}">
        <p15:presenceInfo xmlns:p15="http://schemas.microsoft.com/office/powerpoint/2012/main" userId="S::Valerie.GILBERT@meta.fgov.be::ce11bf90-df53-48e3-b0bb-706c5b96c966" providerId="AD"/>
      </p:ext>
    </p:extLst>
  </p:cmAuthor>
  <p:cmAuthor id="2" name="Luca Billi (FOD Werkgelegenheid - SPF Emploi)" initials="LB(WSE" lastIdx="6" clrIdx="1">
    <p:extLst>
      <p:ext uri="{19B8F6BF-5375-455C-9EA6-DF929625EA0E}">
        <p15:presenceInfo xmlns:p15="http://schemas.microsoft.com/office/powerpoint/2012/main" userId="S::Luca.BILLI@meta.fgov.be::9132b6d7-ee69-4b8c-8d34-35f7eadb11e4" providerId="AD"/>
      </p:ext>
    </p:extLst>
  </p:cmAuthor>
  <p:cmAuthor id="3" name="Valérie Burnel (FOD Werkgelegenheid - SPF Emploi)" initials="VB(WSE" lastIdx="6" clrIdx="2">
    <p:extLst>
      <p:ext uri="{19B8F6BF-5375-455C-9EA6-DF929625EA0E}">
        <p15:presenceInfo xmlns:p15="http://schemas.microsoft.com/office/powerpoint/2012/main" userId="S::Valerie.BURNEL@meta.fgov.be::33086f4f-10ce-41c8-891b-d00863613de7" providerId="AD"/>
      </p:ext>
    </p:extLst>
  </p:cmAuthor>
  <p:cmAuthor id="4" name="Ann Coenen (FOD Werkgelegenheid - SPF Emploi)" initials="AC(WSE" lastIdx="2" clrIdx="3">
    <p:extLst>
      <p:ext uri="{19B8F6BF-5375-455C-9EA6-DF929625EA0E}">
        <p15:presenceInfo xmlns:p15="http://schemas.microsoft.com/office/powerpoint/2012/main" userId="S::Ann.COENEN@meta.fgov.be::bcd695ff-3463-45b2-8d19-272115335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2BA20"/>
    <a:srgbClr val="FC1C91"/>
    <a:srgbClr val="D4167A"/>
    <a:srgbClr val="B71369"/>
    <a:srgbClr val="C76361"/>
    <a:srgbClr val="CC706E"/>
    <a:srgbClr val="009999"/>
    <a:srgbClr val="66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3772" autoAdjust="0"/>
  </p:normalViewPr>
  <p:slideViewPr>
    <p:cSldViewPr>
      <p:cViewPr varScale="1">
        <p:scale>
          <a:sx n="80" d="100"/>
          <a:sy n="80" d="100"/>
        </p:scale>
        <p:origin x="15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bertv\Documents\user\E\VALERIE\Monitoring\Pr&#233;paration%202021\Donn&#233;es%20pr&#233;sentation%20Monitoring%2014%20juin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bertv\Documents\user\E\VALERIE\Monitoring\Pr&#233;paration%202021\Donn&#233;es%20pr&#233;sentation%20Monitoring%2014%20juin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bertv\Documents\user\E\VALERIE\Monitoring\Pr&#233;paration%202021\Donn&#233;es%20pr&#233;sentation%20Monitoring%2014%20juin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bertv\Documents\user\E\VALERIE\Monitoring\Pr&#233;paration%202021\Donn&#233;es%20pr&#233;sentation%20Monitoring%2014%20juin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UE-14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Feuil1!$B$7:$C$7</c:f>
              <c:numCache>
                <c:formatCode>0.0%</c:formatCode>
                <c:ptCount val="2"/>
                <c:pt idx="0">
                  <c:v>0.48495525337192225</c:v>
                </c:pt>
                <c:pt idx="1">
                  <c:v>0.40494834640973459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1-4543-8224-8B18162AB8FD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Feuil1!$B$8:$C$8</c:f>
              <c:numCache>
                <c:formatCode>0.0%</c:formatCode>
                <c:ptCount val="2"/>
                <c:pt idx="0">
                  <c:v>6.3917487362052258E-2</c:v>
                </c:pt>
                <c:pt idx="1">
                  <c:v>0.1020456274442591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1-4543-8224-8B18162AB8FD}"/>
            </c:ext>
          </c:extLst>
        </c:ser>
        <c:ser>
          <c:idx val="2"/>
          <c:order val="2"/>
          <c:tx>
            <c:strRef>
              <c:f>Feuil1!$A$9</c:f>
              <c:strCache>
                <c:ptCount val="1"/>
                <c:pt idx="0">
                  <c:v>Candidat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Feuil1!$B$9:$C$9</c:f>
              <c:numCache>
                <c:formatCode>0.0%</c:formatCode>
                <c:ptCount val="2"/>
                <c:pt idx="0">
                  <c:v>7.830720008461356E-2</c:v>
                </c:pt>
                <c:pt idx="1">
                  <c:v>7.4928182798617474E-2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1-4543-8224-8B18162AB8FD}"/>
            </c:ext>
          </c:extLst>
        </c:ser>
        <c:ser>
          <c:idx val="3"/>
          <c:order val="3"/>
          <c:tx>
            <c:strRef>
              <c:f>Feuil1!$A$10</c:f>
              <c:strCache>
                <c:ptCount val="1"/>
                <c:pt idx="0">
                  <c:v>Autre Européen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Feuil1!$B$10:$C$10</c:f>
              <c:numCache>
                <c:formatCode>0.0%</c:formatCode>
                <c:ptCount val="2"/>
                <c:pt idx="0">
                  <c:v>5.0705032823809101E-2</c:v>
                </c:pt>
                <c:pt idx="1">
                  <c:v>5.0230626346240675E-2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E1-4543-8224-8B18162AB8FD}"/>
            </c:ext>
          </c:extLst>
        </c:ser>
        <c:ser>
          <c:idx val="4"/>
          <c:order val="4"/>
          <c:tx>
            <c:strRef>
              <c:f>Feuil1!$A$11</c:f>
              <c:strCache>
                <c:ptCount val="1"/>
                <c:pt idx="0">
                  <c:v>Maghrébin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Feuil1!$B$11:$C$11</c:f>
              <c:numCache>
                <c:formatCode>0.0%</c:formatCode>
                <c:ptCount val="2"/>
                <c:pt idx="0">
                  <c:v>0.15737399912021136</c:v>
                </c:pt>
                <c:pt idx="1">
                  <c:v>0.15969138248802905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E1-4543-8224-8B18162AB8FD}"/>
            </c:ext>
          </c:extLst>
        </c:ser>
        <c:ser>
          <c:idx val="5"/>
          <c:order val="5"/>
          <c:tx>
            <c:strRef>
              <c:f>Feuil1!$A$12</c:f>
              <c:strCache>
                <c:ptCount val="1"/>
                <c:pt idx="0">
                  <c:v>Afrique subsaharienne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Feuil1!$B$12:$C$12</c:f>
              <c:numCache>
                <c:formatCode>0.0%</c:formatCode>
                <c:ptCount val="2"/>
                <c:pt idx="0">
                  <c:v>6.5814681893901328E-2</c:v>
                </c:pt>
                <c:pt idx="1">
                  <c:v>8.0651895876420465E-2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E1-4543-8224-8B18162AB8FD}"/>
            </c:ext>
          </c:extLst>
        </c:ser>
        <c:ser>
          <c:idx val="6"/>
          <c:order val="6"/>
          <c:tx>
            <c:strRef>
              <c:f>Feuil1!$A$13</c:f>
              <c:strCache>
                <c:ptCount val="1"/>
                <c:pt idx="0">
                  <c:v>Proche/Moyen-Orient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Feuil1!$B$13:$C$13</c:f>
              <c:numCache>
                <c:formatCode>0.0%</c:formatCode>
                <c:ptCount val="2"/>
                <c:pt idx="0">
                  <c:v>1.7442531291390329E-2</c:v>
                </c:pt>
                <c:pt idx="1">
                  <c:v>3.0397482670635675E-2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E1-4543-8224-8B18162AB8FD}"/>
            </c:ext>
          </c:extLst>
        </c:ser>
        <c:ser>
          <c:idx val="7"/>
          <c:order val="7"/>
          <c:tx>
            <c:strRef>
              <c:f>Feuil1!$A$14</c:f>
              <c:strCache>
                <c:ptCount val="1"/>
                <c:pt idx="0">
                  <c:v>Océanie/Extrême-Orient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Feuil1!$B$14:$C$14</c:f>
              <c:numCache>
                <c:formatCode>0.0%</c:formatCode>
                <c:ptCount val="2"/>
                <c:pt idx="0">
                  <c:v>2.0065671656142054E-2</c:v>
                </c:pt>
                <c:pt idx="1">
                  <c:v>2.2411894109396615E-2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E1-4543-8224-8B18162AB8FD}"/>
            </c:ext>
          </c:extLst>
        </c:ser>
        <c:ser>
          <c:idx val="8"/>
          <c:order val="8"/>
          <c:tx>
            <c:strRef>
              <c:f>Feuil1!$A$15</c:f>
              <c:strCache>
                <c:ptCount val="1"/>
                <c:pt idx="0">
                  <c:v>Autre Asiatique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Feuil1!$B$15:$C$15</c:f>
              <c:numCache>
                <c:formatCode>0.0%</c:formatCode>
                <c:ptCount val="2"/>
                <c:pt idx="0">
                  <c:v>2.6091382638356381E-2</c:v>
                </c:pt>
                <c:pt idx="1">
                  <c:v>3.4962011111011999E-2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1-4543-8224-8B18162AB8FD}"/>
            </c:ext>
          </c:extLst>
        </c:ser>
        <c:ser>
          <c:idx val="9"/>
          <c:order val="9"/>
          <c:tx>
            <c:strRef>
              <c:f>Feuil1!$A$16</c:f>
              <c:strCache>
                <c:ptCount val="1"/>
                <c:pt idx="0">
                  <c:v>Nord-Américain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Feuil1!$B$16:$C$16</c:f>
              <c:numCache>
                <c:formatCode>0.0%</c:formatCode>
                <c:ptCount val="2"/>
                <c:pt idx="0">
                  <c:v>8.0635274717614277E-3</c:v>
                </c:pt>
                <c:pt idx="1">
                  <c:v>6.4645038464626178E-3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E1-4543-8224-8B18162AB8FD}"/>
            </c:ext>
          </c:extLst>
        </c:ser>
        <c:ser>
          <c:idx val="10"/>
          <c:order val="10"/>
          <c:tx>
            <c:strRef>
              <c:f>Feuil1!$A$17</c:f>
              <c:strCache>
                <c:ptCount val="1"/>
                <c:pt idx="0">
                  <c:v>Sud/Centre-Américain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Feuil1!$B$17:$C$17</c:f>
              <c:numCache>
                <c:formatCode>0.0%</c:formatCode>
                <c:ptCount val="2"/>
                <c:pt idx="0">
                  <c:v>1.7303111230766641E-2</c:v>
                </c:pt>
                <c:pt idx="1">
                  <c:v>2.2896126607258985E-2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E1-4543-8224-8B18162AB8FD}"/>
            </c:ext>
          </c:extLst>
        </c:ser>
        <c:ser>
          <c:idx val="11"/>
          <c:order val="11"/>
          <c:tx>
            <c:strRef>
              <c:f>Feuil1!$A$18</c:f>
              <c:strCache>
                <c:ptCount val="1"/>
                <c:pt idx="0">
                  <c:v>Etranger indéterminé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Feuil1!$B$18:$C$18</c:f>
              <c:numCache>
                <c:formatCode>0.0%</c:formatCode>
                <c:ptCount val="2"/>
                <c:pt idx="0">
                  <c:v>9.9601210550733284E-3</c:v>
                </c:pt>
                <c:pt idx="1">
                  <c:v>1.0371920291932729E-2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E1-4543-8224-8B18162AB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692960"/>
        <c:axId val="597692304"/>
      </c:barChart>
      <c:catAx>
        <c:axId val="59769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692304"/>
        <c:crosses val="autoZero"/>
        <c:auto val="1"/>
        <c:lblAlgn val="ctr"/>
        <c:lblOffset val="100"/>
        <c:noMultiLvlLbl val="0"/>
      </c:catAx>
      <c:valAx>
        <c:axId val="597692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76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(2)'!$A$8</c:f>
              <c:strCache>
                <c:ptCount val="1"/>
                <c:pt idx="0">
                  <c:v>Belge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(2)'!$B$8:$D$8</c:f>
              <c:numCache>
                <c:formatCode>0.0%</c:formatCode>
                <c:ptCount val="3"/>
                <c:pt idx="0">
                  <c:v>0.40735385487560805</c:v>
                </c:pt>
                <c:pt idx="1">
                  <c:v>0.3389095023607307</c:v>
                </c:pt>
                <c:pt idx="2">
                  <c:v>8.2379444216479525E-2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2-4E2E-95A7-B25955670EA7}"/>
            </c:ext>
          </c:extLst>
        </c:ser>
        <c:ser>
          <c:idx val="1"/>
          <c:order val="1"/>
          <c:tx>
            <c:strRef>
              <c:f>'Feuil1 (2)'!$A$9</c:f>
              <c:strCache>
                <c:ptCount val="1"/>
                <c:pt idx="0">
                  <c:v>UE-14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(2)'!$B$9:$D$9</c:f>
              <c:numCache>
                <c:formatCode>0.0%</c:formatCode>
                <c:ptCount val="3"/>
                <c:pt idx="0">
                  <c:v>0.53390532272162672</c:v>
                </c:pt>
                <c:pt idx="1">
                  <c:v>0.44012105797853068</c:v>
                </c:pt>
                <c:pt idx="2">
                  <c:v>0.14843626763194381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2-4E2E-95A7-B25955670EA7}"/>
            </c:ext>
          </c:extLst>
        </c:ser>
        <c:ser>
          <c:idx val="2"/>
          <c:order val="2"/>
          <c:tx>
            <c:strRef>
              <c:f>'Feuil1 (2)'!$A$10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(2)'!$B$10:$D$10</c:f>
              <c:numCache>
                <c:formatCode>0.0%</c:formatCode>
                <c:ptCount val="3"/>
                <c:pt idx="0">
                  <c:v>0.72274325908558035</c:v>
                </c:pt>
                <c:pt idx="1">
                  <c:v>0.52959238504644202</c:v>
                </c:pt>
                <c:pt idx="2">
                  <c:v>0.31694107452339687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2-4E2E-95A7-B25955670EA7}"/>
            </c:ext>
          </c:extLst>
        </c:ser>
        <c:ser>
          <c:idx val="3"/>
          <c:order val="3"/>
          <c:tx>
            <c:strRef>
              <c:f>'Feuil1 (2)'!$A$11</c:f>
              <c:strCache>
                <c:ptCount val="1"/>
                <c:pt idx="0">
                  <c:v>Candidat 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(2)'!$B$11:$D$11</c:f>
              <c:numCache>
                <c:formatCode>0.0%</c:formatCode>
                <c:ptCount val="3"/>
                <c:pt idx="0">
                  <c:v>0.60124920792975467</c:v>
                </c:pt>
                <c:pt idx="1">
                  <c:v>0.50521174059051854</c:v>
                </c:pt>
                <c:pt idx="2">
                  <c:v>0.25087243117487396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82-4E2E-95A7-B25955670EA7}"/>
            </c:ext>
          </c:extLst>
        </c:ser>
        <c:ser>
          <c:idx val="4"/>
          <c:order val="4"/>
          <c:tx>
            <c:strRef>
              <c:f>'Feuil1 (2)'!$A$12</c:f>
              <c:strCache>
                <c:ptCount val="1"/>
                <c:pt idx="0">
                  <c:v>Autre Européen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(2)'!$B$12:$D$12</c:f>
              <c:numCache>
                <c:formatCode>0.0%</c:formatCode>
                <c:ptCount val="3"/>
                <c:pt idx="0">
                  <c:v>0.7082292580841153</c:v>
                </c:pt>
                <c:pt idx="1">
                  <c:v>0.56091560594716017</c:v>
                </c:pt>
                <c:pt idx="2">
                  <c:v>0.38011039386284967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2-4E2E-95A7-B25955670EA7}"/>
            </c:ext>
          </c:extLst>
        </c:ser>
        <c:ser>
          <c:idx val="5"/>
          <c:order val="5"/>
          <c:tx>
            <c:strRef>
              <c:f>'Feuil1 (2)'!$A$13</c:f>
              <c:strCache>
                <c:ptCount val="1"/>
                <c:pt idx="0">
                  <c:v>Maghrébin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(2)'!$B$13:$D$13</c:f>
              <c:numCache>
                <c:formatCode>0.0%</c:formatCode>
                <c:ptCount val="3"/>
                <c:pt idx="0">
                  <c:v>0.66002806785817481</c:v>
                </c:pt>
                <c:pt idx="1">
                  <c:v>0.48326931189910516</c:v>
                </c:pt>
                <c:pt idx="2">
                  <c:v>0.25144733126235524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82-4E2E-95A7-B25955670EA7}"/>
            </c:ext>
          </c:extLst>
        </c:ser>
        <c:ser>
          <c:idx val="6"/>
          <c:order val="6"/>
          <c:tx>
            <c:strRef>
              <c:f>'Feuil1 (2)'!$A$14</c:f>
              <c:strCache>
                <c:ptCount val="1"/>
                <c:pt idx="0">
                  <c:v>Afrique subsaharienne 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(2)'!$B$14:$D$14</c:f>
              <c:numCache>
                <c:formatCode>0.0%</c:formatCode>
                <c:ptCount val="3"/>
                <c:pt idx="0">
                  <c:v>0.74777851215392521</c:v>
                </c:pt>
                <c:pt idx="1">
                  <c:v>0.52899936265137026</c:v>
                </c:pt>
                <c:pt idx="2">
                  <c:v>0.32630130703966981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82-4E2E-95A7-B25955670EA7}"/>
            </c:ext>
          </c:extLst>
        </c:ser>
        <c:ser>
          <c:idx val="7"/>
          <c:order val="7"/>
          <c:tx>
            <c:strRef>
              <c:f>'Feuil1 (2)'!$A$15</c:f>
              <c:strCache>
                <c:ptCount val="1"/>
                <c:pt idx="0">
                  <c:v>Proche/Moyen-Orient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(2)'!$B$15:$D$15</c:f>
              <c:numCache>
                <c:formatCode>0.0%</c:formatCode>
                <c:ptCount val="3"/>
                <c:pt idx="0">
                  <c:v>0.76666666666666672</c:v>
                </c:pt>
                <c:pt idx="1">
                  <c:v>0.58767557770729495</c:v>
                </c:pt>
                <c:pt idx="2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82-4E2E-95A7-B25955670EA7}"/>
            </c:ext>
          </c:extLst>
        </c:ser>
        <c:ser>
          <c:idx val="8"/>
          <c:order val="8"/>
          <c:tx>
            <c:strRef>
              <c:f>'Feuil1 (2)'!$A$16</c:f>
              <c:strCache>
                <c:ptCount val="1"/>
                <c:pt idx="0">
                  <c:v>Océanie/Extrême-Orient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(2)'!$B$16:$D$16</c:f>
              <c:numCache>
                <c:formatCode>0.0%</c:formatCode>
                <c:ptCount val="3"/>
                <c:pt idx="0">
                  <c:v>0.82236842105263153</c:v>
                </c:pt>
                <c:pt idx="1">
                  <c:v>0.53741721854304636</c:v>
                </c:pt>
                <c:pt idx="2">
                  <c:v>0.22089973774460359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82-4E2E-95A7-B25955670EA7}"/>
            </c:ext>
          </c:extLst>
        </c:ser>
        <c:ser>
          <c:idx val="9"/>
          <c:order val="9"/>
          <c:tx>
            <c:strRef>
              <c:f>'Feuil1 (2)'!$A$17</c:f>
              <c:strCache>
                <c:ptCount val="1"/>
                <c:pt idx="0">
                  <c:v>Autre Asiatique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(2)'!$B$17:$D$17</c:f>
              <c:numCache>
                <c:formatCode>0.0%</c:formatCode>
                <c:ptCount val="3"/>
                <c:pt idx="0">
                  <c:v>0.83014331946370779</c:v>
                </c:pt>
                <c:pt idx="1">
                  <c:v>0.61422897599723714</c:v>
                </c:pt>
                <c:pt idx="2">
                  <c:v>0.41964573268921096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82-4E2E-95A7-B25955670EA7}"/>
            </c:ext>
          </c:extLst>
        </c:ser>
        <c:ser>
          <c:idx val="10"/>
          <c:order val="10"/>
          <c:tx>
            <c:strRef>
              <c:f>'Feuil1 (2)'!$A$18</c:f>
              <c:strCache>
                <c:ptCount val="1"/>
                <c:pt idx="0">
                  <c:v>Nord-Américain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(2)'!$B$18:$D$18</c:f>
              <c:numCache>
                <c:formatCode>0.0%</c:formatCode>
                <c:ptCount val="3"/>
                <c:pt idx="0">
                  <c:v>0.50642673521850901</c:v>
                </c:pt>
                <c:pt idx="1">
                  <c:v>0.45347313237221493</c:v>
                </c:pt>
                <c:pt idx="2">
                  <c:v>0.15876152832674573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82-4E2E-95A7-B25955670EA7}"/>
            </c:ext>
          </c:extLst>
        </c:ser>
        <c:ser>
          <c:idx val="11"/>
          <c:order val="11"/>
          <c:tx>
            <c:strRef>
              <c:f>'Feuil1 (2)'!$A$19</c:f>
              <c:strCache>
                <c:ptCount val="1"/>
                <c:pt idx="0">
                  <c:v>Sud/Centre-Américain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'Feuil1 (2)'!$B$7:$D$7</c:f>
              <c:strCache>
                <c:ptCount val="3"/>
                <c:pt idx="0">
                  <c:v>Faible</c:v>
                </c:pt>
                <c:pt idx="1">
                  <c:v>Moyen</c:v>
                </c:pt>
                <c:pt idx="2">
                  <c:v>Elevé</c:v>
                </c:pt>
              </c:strCache>
            </c:strRef>
          </c:cat>
          <c:val>
            <c:numRef>
              <c:f>'Feuil1 (2)'!$B$19:$D$19</c:f>
              <c:numCache>
                <c:formatCode>0.0%</c:formatCode>
                <c:ptCount val="3"/>
                <c:pt idx="0">
                  <c:v>0.80051939620191526</c:v>
                </c:pt>
                <c:pt idx="1">
                  <c:v>0.59713559713559716</c:v>
                </c:pt>
                <c:pt idx="2">
                  <c:v>0.34892086330935251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82-4E2E-95A7-B2595567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7911280"/>
        <c:axId val="738715976"/>
      </c:barChart>
      <c:catAx>
        <c:axId val="73791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8715976"/>
        <c:crosses val="autoZero"/>
        <c:auto val="1"/>
        <c:lblAlgn val="ctr"/>
        <c:lblOffset val="100"/>
        <c:noMultiLvlLbl val="0"/>
      </c:catAx>
      <c:valAx>
        <c:axId val="73871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791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'2.4'!$B$1</c:f>
              <c:strCache>
                <c:ptCount val="1"/>
                <c:pt idx="0">
                  <c:v>Faible</c:v>
                </c:pt>
              </c:strCache>
            </c:strRef>
          </c:tx>
          <c:invertIfNegative val="0"/>
          <c:cat>
            <c:strRef>
              <c:f>'2.4'!$A$2:$A$14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'2.4'!$B$2:$B$14</c:f>
              <c:numCache>
                <c:formatCode>General</c:formatCode>
                <c:ptCount val="13"/>
                <c:pt idx="0">
                  <c:v>0.52195703180892106</c:v>
                </c:pt>
                <c:pt idx="1">
                  <c:v>0.56800006354341936</c:v>
                </c:pt>
                <c:pt idx="2">
                  <c:v>0.52451636010826641</c:v>
                </c:pt>
                <c:pt idx="3">
                  <c:v>0.56754666084852334</c:v>
                </c:pt>
                <c:pt idx="4">
                  <c:v>0.45676715220017494</c:v>
                </c:pt>
                <c:pt idx="5">
                  <c:v>0.49075718538159441</c:v>
                </c:pt>
                <c:pt idx="6">
                  <c:v>0.42672088453090895</c:v>
                </c:pt>
                <c:pt idx="7">
                  <c:v>0.48659821853539131</c:v>
                </c:pt>
                <c:pt idx="8">
                  <c:v>0.36335369239311494</c:v>
                </c:pt>
                <c:pt idx="9">
                  <c:v>0.6204511960095227</c:v>
                </c:pt>
                <c:pt idx="10">
                  <c:v>0.54844471404980955</c:v>
                </c:pt>
                <c:pt idx="11">
                  <c:v>0.47053406998158381</c:v>
                </c:pt>
                <c:pt idx="12">
                  <c:v>0.5911219853198183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7-4ED3-AE75-D65AE1667109}"/>
            </c:ext>
          </c:extLst>
        </c:ser>
        <c:ser>
          <c:idx val="1"/>
          <c:order val="1"/>
          <c:tx>
            <c:strRef>
              <c:f>'2.4'!$C$1</c:f>
              <c:strCache>
                <c:ptCount val="1"/>
                <c:pt idx="0">
                  <c:v>Moyen</c:v>
                </c:pt>
              </c:strCache>
            </c:strRef>
          </c:tx>
          <c:invertIfNegative val="0"/>
          <c:cat>
            <c:strRef>
              <c:f>'2.4'!$A$2:$A$14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'2.4'!$C$2:$C$14</c:f>
              <c:numCache>
                <c:formatCode>General</c:formatCode>
                <c:ptCount val="13"/>
                <c:pt idx="0">
                  <c:v>0.72669768381179956</c:v>
                </c:pt>
                <c:pt idx="1">
                  <c:v>0.76192103414427015</c:v>
                </c:pt>
                <c:pt idx="2">
                  <c:v>0.69165247018739351</c:v>
                </c:pt>
                <c:pt idx="3">
                  <c:v>0.65823009477831818</c:v>
                </c:pt>
                <c:pt idx="4">
                  <c:v>0.61765305177364083</c:v>
                </c:pt>
                <c:pt idx="5">
                  <c:v>0.60743171419328001</c:v>
                </c:pt>
                <c:pt idx="6">
                  <c:v>0.58187442874217821</c:v>
                </c:pt>
                <c:pt idx="7">
                  <c:v>0.56106904231625832</c:v>
                </c:pt>
                <c:pt idx="8">
                  <c:v>0.52230176211453749</c:v>
                </c:pt>
                <c:pt idx="9">
                  <c:v>0.6547240282196708</c:v>
                </c:pt>
                <c:pt idx="10">
                  <c:v>0.60561922365988907</c:v>
                </c:pt>
                <c:pt idx="11">
                  <c:v>0.57429048414023376</c:v>
                </c:pt>
                <c:pt idx="12">
                  <c:v>0.62220309810671259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7-4ED3-AE75-D65AE1667109}"/>
            </c:ext>
          </c:extLst>
        </c:ser>
        <c:ser>
          <c:idx val="2"/>
          <c:order val="2"/>
          <c:tx>
            <c:strRef>
              <c:f>'2.4'!$D$1</c:f>
              <c:strCache>
                <c:ptCount val="1"/>
                <c:pt idx="0">
                  <c:v>Elevé</c:v>
                </c:pt>
              </c:strCache>
            </c:strRef>
          </c:tx>
          <c:invertIfNegative val="0"/>
          <c:cat>
            <c:strRef>
              <c:f>'2.4'!$A$2:$A$14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'2.4'!$D$2:$D$14</c:f>
              <c:numCache>
                <c:formatCode>General</c:formatCode>
                <c:ptCount val="13"/>
                <c:pt idx="0">
                  <c:v>0.82902987265940054</c:v>
                </c:pt>
                <c:pt idx="1">
                  <c:v>0.86535305198347079</c:v>
                </c:pt>
                <c:pt idx="2">
                  <c:v>0.75353735980393055</c:v>
                </c:pt>
                <c:pt idx="3">
                  <c:v>0.68545078374303048</c:v>
                </c:pt>
                <c:pt idx="4">
                  <c:v>0.70095678819335872</c:v>
                </c:pt>
                <c:pt idx="5">
                  <c:v>0.63225669358266046</c:v>
                </c:pt>
                <c:pt idx="6">
                  <c:v>0.69986980360515649</c:v>
                </c:pt>
                <c:pt idx="7">
                  <c:v>0.64795806944747758</c:v>
                </c:pt>
                <c:pt idx="8">
                  <c:v>0.57045215562565721</c:v>
                </c:pt>
                <c:pt idx="9">
                  <c:v>0.68620624764772298</c:v>
                </c:pt>
                <c:pt idx="10">
                  <c:v>0.68534059121493918</c:v>
                </c:pt>
                <c:pt idx="11">
                  <c:v>0.6446354475400119</c:v>
                </c:pt>
                <c:pt idx="12">
                  <c:v>0.65562678062678059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7-4ED3-AE75-D65AE1667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446728"/>
        <c:axId val="2130449704"/>
      </c:barChart>
      <c:catAx>
        <c:axId val="2130446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30449704"/>
        <c:crosses val="autoZero"/>
        <c:auto val="1"/>
        <c:lblAlgn val="ctr"/>
        <c:lblOffset val="100"/>
        <c:noMultiLvlLbl val="0"/>
      </c:catAx>
      <c:valAx>
        <c:axId val="2130449704"/>
        <c:scaling>
          <c:orientation val="minMax"/>
          <c:max val="0.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2130446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'2.9'!$B$1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'2.9'!$A$2:$A$14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'2.9'!$B$2:$B$14</c:f>
              <c:numCache>
                <c:formatCode>0.0%</c:formatCode>
                <c:ptCount val="13"/>
                <c:pt idx="0">
                  <c:v>0.8406157930437429</c:v>
                </c:pt>
                <c:pt idx="1">
                  <c:v>0.87532039234079184</c:v>
                </c:pt>
                <c:pt idx="2">
                  <c:v>0.79313941964984269</c:v>
                </c:pt>
                <c:pt idx="3">
                  <c:v>0.71886172929587744</c:v>
                </c:pt>
                <c:pt idx="4">
                  <c:v>0.72348045928578952</c:v>
                </c:pt>
                <c:pt idx="5">
                  <c:v>0.63788350377945757</c:v>
                </c:pt>
                <c:pt idx="6">
                  <c:v>0.70595156995107455</c:v>
                </c:pt>
                <c:pt idx="7">
                  <c:v>0.65831348261076705</c:v>
                </c:pt>
                <c:pt idx="8">
                  <c:v>0.52404225130064641</c:v>
                </c:pt>
                <c:pt idx="9">
                  <c:v>0.71876389506447314</c:v>
                </c:pt>
                <c:pt idx="10">
                  <c:v>0.69912268085718399</c:v>
                </c:pt>
                <c:pt idx="11">
                  <c:v>0.64100486223662889</c:v>
                </c:pt>
                <c:pt idx="12">
                  <c:v>0.66786186072843934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0-4300-B88A-5FDB1B53DE3A}"/>
            </c:ext>
          </c:extLst>
        </c:ser>
        <c:ser>
          <c:idx val="1"/>
          <c:order val="1"/>
          <c:tx>
            <c:strRef>
              <c:f>'2.9'!$C$1</c:f>
              <c:strCache>
                <c:ptCount val="1"/>
                <c:pt idx="0">
                  <c:v>Master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'2.9'!$A$2:$A$14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'2.9'!$C$2:$C$14</c:f>
              <c:numCache>
                <c:formatCode>0.0%</c:formatCode>
                <c:ptCount val="13"/>
                <c:pt idx="0">
                  <c:v>0.86094091133178396</c:v>
                </c:pt>
                <c:pt idx="1">
                  <c:v>0.90355115980398493</c:v>
                </c:pt>
                <c:pt idx="2">
                  <c:v>0.75547625227095772</c:v>
                </c:pt>
                <c:pt idx="3">
                  <c:v>0.6676106481106886</c:v>
                </c:pt>
                <c:pt idx="4">
                  <c:v>0.71552684339496542</c:v>
                </c:pt>
                <c:pt idx="5">
                  <c:v>0.6385340931420711</c:v>
                </c:pt>
                <c:pt idx="6">
                  <c:v>0.74041171425070462</c:v>
                </c:pt>
                <c:pt idx="7">
                  <c:v>0.66466130166419246</c:v>
                </c:pt>
                <c:pt idx="8">
                  <c:v>0.63395555555555561</c:v>
                </c:pt>
                <c:pt idx="9">
                  <c:v>0.69207048458149778</c:v>
                </c:pt>
                <c:pt idx="10">
                  <c:v>0.706098615916955</c:v>
                </c:pt>
                <c:pt idx="11">
                  <c:v>0.66140696909927676</c:v>
                </c:pt>
                <c:pt idx="12">
                  <c:v>0.66446007447248656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0-4300-B88A-5FDB1B53DE3A}"/>
            </c:ext>
          </c:extLst>
        </c:ser>
        <c:ser>
          <c:idx val="2"/>
          <c:order val="2"/>
          <c:tx>
            <c:strRef>
              <c:f>'2.9'!$D$1</c:f>
              <c:strCache>
                <c:ptCount val="1"/>
                <c:pt idx="0">
                  <c:v>Doctorat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'2.9'!$A$2:$A$14</c:f>
              <c:strCache>
                <c:ptCount val="13"/>
                <c:pt idx="0">
                  <c:v>Total*</c:v>
                </c:pt>
                <c:pt idx="1">
                  <c:v>Belge</c:v>
                </c:pt>
                <c:pt idx="2">
                  <c:v>UE-14</c:v>
                </c:pt>
                <c:pt idx="3">
                  <c:v>UE-13</c:v>
                </c:pt>
                <c:pt idx="4">
                  <c:v>Candidat UE</c:v>
                </c:pt>
                <c:pt idx="5">
                  <c:v>Autre Européen</c:v>
                </c:pt>
                <c:pt idx="6">
                  <c:v>Maghrébin</c:v>
                </c:pt>
                <c:pt idx="7">
                  <c:v>Afrique subsaharienne </c:v>
                </c:pt>
                <c:pt idx="8">
                  <c:v>Proche/Moyen-Orient</c:v>
                </c:pt>
                <c:pt idx="9">
                  <c:v>Océanie/Extrême-Orient</c:v>
                </c:pt>
                <c:pt idx="10">
                  <c:v>Autre Asiatique</c:v>
                </c:pt>
                <c:pt idx="11">
                  <c:v>Nord-Américain</c:v>
                </c:pt>
                <c:pt idx="12">
                  <c:v>Sud/Centre-Américain</c:v>
                </c:pt>
              </c:strCache>
            </c:strRef>
          </c:cat>
          <c:val>
            <c:numRef>
              <c:f>'2.9'!$D$2:$D$14</c:f>
              <c:numCache>
                <c:formatCode>0.0%</c:formatCode>
                <c:ptCount val="13"/>
                <c:pt idx="0">
                  <c:v>0.88128820556246523</c:v>
                </c:pt>
                <c:pt idx="1">
                  <c:v>0.92745818324476625</c:v>
                </c:pt>
                <c:pt idx="2">
                  <c:v>0.74315371024734977</c:v>
                </c:pt>
                <c:pt idx="3">
                  <c:v>0.76140350877192986</c:v>
                </c:pt>
                <c:pt idx="4">
                  <c:v>0.82269503546099287</c:v>
                </c:pt>
                <c:pt idx="5">
                  <c:v>0.79189189189189191</c:v>
                </c:pt>
                <c:pt idx="6">
                  <c:v>0.74581939799331098</c:v>
                </c:pt>
                <c:pt idx="7">
                  <c:v>0.56702619414483824</c:v>
                </c:pt>
                <c:pt idx="8">
                  <c:v>0.73670212765957444</c:v>
                </c:pt>
                <c:pt idx="9">
                  <c:v>0.71721311475409832</c:v>
                </c:pt>
                <c:pt idx="10">
                  <c:v>0.76851851851851849</c:v>
                </c:pt>
                <c:pt idx="11">
                  <c:v>0.76</c:v>
                </c:pt>
                <c:pt idx="12">
                  <c:v>0.7290322580645161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0-4300-B88A-5FDB1B53D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601384"/>
        <c:axId val="575601712"/>
      </c:barChart>
      <c:catAx>
        <c:axId val="57560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601712"/>
        <c:crosses val="autoZero"/>
        <c:auto val="1"/>
        <c:lblAlgn val="ctr"/>
        <c:lblOffset val="100"/>
        <c:noMultiLvlLbl val="0"/>
      </c:catAx>
      <c:valAx>
        <c:axId val="57560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60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'2.23 (2)'!$B$2</c:f>
              <c:strCache>
                <c:ptCount val="1"/>
                <c:pt idx="0">
                  <c:v>Belge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'2.23 (2)'!$A$3:$A$10</c:f>
              <c:strCache>
                <c:ptCount val="8"/>
                <c:pt idx="0">
                  <c:v>Education</c:v>
                </c:pt>
                <c:pt idx="1">
                  <c:v>Lettres et arts</c:v>
                </c:pt>
                <c:pt idx="2">
                  <c:v>Sciences sociales, commerce et droit</c:v>
                </c:pt>
                <c:pt idx="3">
                  <c:v>Sciences  </c:v>
                </c:pt>
                <c:pt idx="4">
                  <c:v>Ingénierie, industries de transformation et production</c:v>
                </c:pt>
                <c:pt idx="5">
                  <c:v>Agriculture et sciences vétérinaires</c:v>
                </c:pt>
                <c:pt idx="6">
                  <c:v>Santé et protection sociale</c:v>
                </c:pt>
                <c:pt idx="7">
                  <c:v>Services</c:v>
                </c:pt>
              </c:strCache>
            </c:strRef>
          </c:cat>
          <c:val>
            <c:numRef>
              <c:f>'2.23 (2)'!$B$3:$B$10</c:f>
              <c:numCache>
                <c:formatCode>General</c:formatCode>
                <c:ptCount val="8"/>
                <c:pt idx="0">
                  <c:v>0.84622481931416271</c:v>
                </c:pt>
                <c:pt idx="1">
                  <c:v>0.84294265705082227</c:v>
                </c:pt>
                <c:pt idx="2">
                  <c:v>0.9121266812381531</c:v>
                </c:pt>
                <c:pt idx="3">
                  <c:v>0.89183543969118506</c:v>
                </c:pt>
                <c:pt idx="4">
                  <c:v>0.93039758327757838</c:v>
                </c:pt>
                <c:pt idx="5">
                  <c:v>0.9084493363548074</c:v>
                </c:pt>
                <c:pt idx="6">
                  <c:v>0.9441487053377694</c:v>
                </c:pt>
                <c:pt idx="7">
                  <c:v>0.84139017426405438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2-4CC7-95D6-3B8524363131}"/>
            </c:ext>
          </c:extLst>
        </c:ser>
        <c:ser>
          <c:idx val="1"/>
          <c:order val="1"/>
          <c:tx>
            <c:strRef>
              <c:f>'2.23 (2)'!$C$2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'2.23 (2)'!$A$3:$A$10</c:f>
              <c:strCache>
                <c:ptCount val="8"/>
                <c:pt idx="0">
                  <c:v>Education</c:v>
                </c:pt>
                <c:pt idx="1">
                  <c:v>Lettres et arts</c:v>
                </c:pt>
                <c:pt idx="2">
                  <c:v>Sciences sociales, commerce et droit</c:v>
                </c:pt>
                <c:pt idx="3">
                  <c:v>Sciences  </c:v>
                </c:pt>
                <c:pt idx="4">
                  <c:v>Ingénierie, industries de transformation et production</c:v>
                </c:pt>
                <c:pt idx="5">
                  <c:v>Agriculture et sciences vétérinaires</c:v>
                </c:pt>
                <c:pt idx="6">
                  <c:v>Santé et protection sociale</c:v>
                </c:pt>
                <c:pt idx="7">
                  <c:v>Services</c:v>
                </c:pt>
              </c:strCache>
            </c:strRef>
          </c:cat>
          <c:val>
            <c:numRef>
              <c:f>'2.23 (2)'!$C$3:$C$10</c:f>
              <c:numCache>
                <c:formatCode>General</c:formatCode>
                <c:ptCount val="8"/>
                <c:pt idx="0">
                  <c:v>0.65948275862068961</c:v>
                </c:pt>
                <c:pt idx="1">
                  <c:v>0.66891746282594644</c:v>
                </c:pt>
                <c:pt idx="2">
                  <c:v>0.73759903773239544</c:v>
                </c:pt>
                <c:pt idx="3">
                  <c:v>0.73148948429847305</c:v>
                </c:pt>
                <c:pt idx="4">
                  <c:v>0.81915924914074201</c:v>
                </c:pt>
                <c:pt idx="5">
                  <c:v>0.78699284009546544</c:v>
                </c:pt>
                <c:pt idx="6">
                  <c:v>0.86004918399284591</c:v>
                </c:pt>
                <c:pt idx="7">
                  <c:v>0.74901445466491456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2-4CC7-95D6-3B8524363131}"/>
            </c:ext>
          </c:extLst>
        </c:ser>
        <c:ser>
          <c:idx val="2"/>
          <c:order val="2"/>
          <c:tx>
            <c:strRef>
              <c:f>'2.23 (2)'!$D$2</c:f>
              <c:strCache>
                <c:ptCount val="1"/>
                <c:pt idx="0">
                  <c:v>Non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'2.23 (2)'!$A$3:$A$10</c:f>
              <c:strCache>
                <c:ptCount val="8"/>
                <c:pt idx="0">
                  <c:v>Education</c:v>
                </c:pt>
                <c:pt idx="1">
                  <c:v>Lettres et arts</c:v>
                </c:pt>
                <c:pt idx="2">
                  <c:v>Sciences sociales, commerce et droit</c:v>
                </c:pt>
                <c:pt idx="3">
                  <c:v>Sciences  </c:v>
                </c:pt>
                <c:pt idx="4">
                  <c:v>Ingénierie, industries de transformation et production</c:v>
                </c:pt>
                <c:pt idx="5">
                  <c:v>Agriculture et sciences vétérinaires</c:v>
                </c:pt>
                <c:pt idx="6">
                  <c:v>Santé et protection sociale</c:v>
                </c:pt>
                <c:pt idx="7">
                  <c:v>Services</c:v>
                </c:pt>
              </c:strCache>
            </c:strRef>
          </c:cat>
          <c:val>
            <c:numRef>
              <c:f>'2.23 (2)'!$D$3:$D$10</c:f>
              <c:numCache>
                <c:formatCode>General</c:formatCode>
                <c:ptCount val="8"/>
                <c:pt idx="0">
                  <c:v>0.52090800477897248</c:v>
                </c:pt>
                <c:pt idx="1">
                  <c:v>0.63148734177215193</c:v>
                </c:pt>
                <c:pt idx="2">
                  <c:v>0.69521521521521523</c:v>
                </c:pt>
                <c:pt idx="3">
                  <c:v>0.64846696179701591</c:v>
                </c:pt>
                <c:pt idx="4">
                  <c:v>0.74932578209277234</c:v>
                </c:pt>
                <c:pt idx="5">
                  <c:v>0.69424083769633504</c:v>
                </c:pt>
                <c:pt idx="6">
                  <c:v>0.82166466346153844</c:v>
                </c:pt>
                <c:pt idx="7">
                  <c:v>0.60217391304347823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2-4CC7-95D6-3B8524363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316584"/>
        <c:axId val="632316912"/>
      </c:barChart>
      <c:catAx>
        <c:axId val="63231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316912"/>
        <c:crosses val="autoZero"/>
        <c:auto val="1"/>
        <c:lblAlgn val="ctr"/>
        <c:lblOffset val="100"/>
        <c:noMultiLvlLbl val="0"/>
      </c:catAx>
      <c:valAx>
        <c:axId val="6323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31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'Tabel 2.5 (2)'!$G$3</c:f>
              <c:strCache>
                <c:ptCount val="1"/>
                <c:pt idx="0">
                  <c:v>Verwante domeinen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'Tabel 2.5 (2)'!$H$1:$Q$2</c:f>
              <c:multiLvlStrCache>
                <c:ptCount val="10"/>
                <c:lvl>
                  <c:pt idx="0">
                    <c:v>Belg</c:v>
                  </c:pt>
                  <c:pt idx="1">
                    <c:v>Niet-EU</c:v>
                  </c:pt>
                  <c:pt idx="2">
                    <c:v>Belg</c:v>
                  </c:pt>
                  <c:pt idx="3">
                    <c:v>Niet-EU</c:v>
                  </c:pt>
                  <c:pt idx="4">
                    <c:v>Belg</c:v>
                  </c:pt>
                  <c:pt idx="5">
                    <c:v>Niet-EU</c:v>
                  </c:pt>
                  <c:pt idx="6">
                    <c:v>Belg</c:v>
                  </c:pt>
                  <c:pt idx="7">
                    <c:v>Niet-EU</c:v>
                  </c:pt>
                  <c:pt idx="8">
                    <c:v>Belg</c:v>
                  </c:pt>
                  <c:pt idx="9">
                    <c:v>Niet-EU</c:v>
                  </c:pt>
                </c:lvl>
                <c:lvl>
                  <c:pt idx="0">
                    <c:v>Industrie (B,C,D,E)</c:v>
                  </c:pt>
                  <c:pt idx="2">
                    <c:v>Onderwijs (P)</c:v>
                  </c:pt>
                  <c:pt idx="4">
                    <c:v>Horeca (I)</c:v>
                  </c:pt>
                  <c:pt idx="6">
                    <c:v>Financiën, verzekeringen en vastgoed (K,L)</c:v>
                  </c:pt>
                  <c:pt idx="8">
                    <c:v>Informatie en communicatie (J)</c:v>
                  </c:pt>
                </c:lvl>
              </c:multiLvlStrCache>
            </c:multiLvlStrRef>
          </c:cat>
          <c:val>
            <c:numRef>
              <c:f>'Tabel 2.5 (2)'!$H$3:$Q$3</c:f>
              <c:numCache>
                <c:formatCode>0.0%</c:formatCode>
                <c:ptCount val="10"/>
                <c:pt idx="0">
                  <c:v>0.37622972380534853</c:v>
                </c:pt>
                <c:pt idx="1">
                  <c:v>0.32333108563722185</c:v>
                </c:pt>
                <c:pt idx="2">
                  <c:v>0.5957909039918472</c:v>
                </c:pt>
                <c:pt idx="3">
                  <c:v>0.37035462199166597</c:v>
                </c:pt>
                <c:pt idx="4">
                  <c:v>0.1190387941685199</c:v>
                </c:pt>
                <c:pt idx="5">
                  <c:v>9.8073555166374782E-2</c:v>
                </c:pt>
                <c:pt idx="6">
                  <c:v>0.67386166494858324</c:v>
                </c:pt>
                <c:pt idx="7">
                  <c:v>0.73827838827838832</c:v>
                </c:pt>
                <c:pt idx="8">
                  <c:v>0.49330016990418807</c:v>
                </c:pt>
                <c:pt idx="9">
                  <c:v>0.50953984287317622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1-4BDF-90BA-DE065DC94242}"/>
            </c:ext>
          </c:extLst>
        </c:ser>
        <c:ser>
          <c:idx val="1"/>
          <c:order val="1"/>
          <c:tx>
            <c:strRef>
              <c:f>'Tabel 2.5 (2)'!$G$4</c:f>
              <c:strCache>
                <c:ptCount val="1"/>
                <c:pt idx="0">
                  <c:v>Overige domeinen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'Tabel 2.5 (2)'!$H$1:$Q$2</c:f>
              <c:multiLvlStrCache>
                <c:ptCount val="10"/>
                <c:lvl>
                  <c:pt idx="0">
                    <c:v>Belg</c:v>
                  </c:pt>
                  <c:pt idx="1">
                    <c:v>Niet-EU</c:v>
                  </c:pt>
                  <c:pt idx="2">
                    <c:v>Belg</c:v>
                  </c:pt>
                  <c:pt idx="3">
                    <c:v>Niet-EU</c:v>
                  </c:pt>
                  <c:pt idx="4">
                    <c:v>Belg</c:v>
                  </c:pt>
                  <c:pt idx="5">
                    <c:v>Niet-EU</c:v>
                  </c:pt>
                  <c:pt idx="6">
                    <c:v>Belg</c:v>
                  </c:pt>
                  <c:pt idx="7">
                    <c:v>Niet-EU</c:v>
                  </c:pt>
                  <c:pt idx="8">
                    <c:v>Belg</c:v>
                  </c:pt>
                  <c:pt idx="9">
                    <c:v>Niet-EU</c:v>
                  </c:pt>
                </c:lvl>
                <c:lvl>
                  <c:pt idx="0">
                    <c:v>Industrie (B,C,D,E)</c:v>
                  </c:pt>
                  <c:pt idx="2">
                    <c:v>Onderwijs (P)</c:v>
                  </c:pt>
                  <c:pt idx="4">
                    <c:v>Horeca (I)</c:v>
                  </c:pt>
                  <c:pt idx="6">
                    <c:v>Financiën, verzekeringen en vastgoed (K,L)</c:v>
                  </c:pt>
                  <c:pt idx="8">
                    <c:v>Informatie en communicatie (J)</c:v>
                  </c:pt>
                </c:lvl>
              </c:multiLvlStrCache>
            </c:multiLvlStrRef>
          </c:cat>
          <c:val>
            <c:numRef>
              <c:f>'Tabel 2.5 (2)'!$H$4:$Q$4</c:f>
              <c:numCache>
                <c:formatCode>0.0%</c:formatCode>
                <c:ptCount val="10"/>
                <c:pt idx="0">
                  <c:v>0.62377027619465153</c:v>
                </c:pt>
                <c:pt idx="1">
                  <c:v>0.67666891436277821</c:v>
                </c:pt>
                <c:pt idx="2">
                  <c:v>0.4042090960081528</c:v>
                </c:pt>
                <c:pt idx="3">
                  <c:v>0.62964537800833398</c:v>
                </c:pt>
                <c:pt idx="4">
                  <c:v>0.88096120583148008</c:v>
                </c:pt>
                <c:pt idx="5">
                  <c:v>0.90192644483362527</c:v>
                </c:pt>
                <c:pt idx="6">
                  <c:v>0.32613833505141676</c:v>
                </c:pt>
                <c:pt idx="7">
                  <c:v>0.26172161172161168</c:v>
                </c:pt>
                <c:pt idx="8">
                  <c:v>0.50669983009581188</c:v>
                </c:pt>
                <c:pt idx="9">
                  <c:v>0.49046015712682378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1-4BDF-90BA-DE065DC94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29794096"/>
        <c:axId val="829794752"/>
      </c:barChart>
      <c:catAx>
        <c:axId val="8297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9794752"/>
        <c:crosses val="autoZero"/>
        <c:auto val="1"/>
        <c:lblAlgn val="ctr"/>
        <c:lblOffset val="100"/>
        <c:noMultiLvlLbl val="0"/>
      </c:catAx>
      <c:valAx>
        <c:axId val="8297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97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75268155833832"/>
          <c:y val="4.0650918635170605E-2"/>
          <c:w val="0.77505784882073847"/>
          <c:h val="0.756210415803309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'Slide 2'!$B$2</c:f>
              <c:strCache>
                <c:ptCount val="1"/>
                <c:pt idx="0">
                  <c:v>78 - Terbeschikkingstelling van personeel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2'!$B$3:$B$15</c:f>
              <c:numCache>
                <c:formatCode>0.0%</c:formatCode>
                <c:ptCount val="13"/>
                <c:pt idx="0">
                  <c:v>0.37025491457911441</c:v>
                </c:pt>
                <c:pt idx="1">
                  <c:v>0.35887111830232121</c:v>
                </c:pt>
                <c:pt idx="2">
                  <c:v>0.35137764804741056</c:v>
                </c:pt>
                <c:pt idx="3">
                  <c:v>0.37180302837511131</c:v>
                </c:pt>
                <c:pt idx="4">
                  <c:v>0.49388783094784694</c:v>
                </c:pt>
                <c:pt idx="5">
                  <c:v>0.42882863800042365</c:v>
                </c:pt>
                <c:pt idx="6">
                  <c:v>0.4117399123299989</c:v>
                </c:pt>
                <c:pt idx="7">
                  <c:v>0.41502088872009113</c:v>
                </c:pt>
                <c:pt idx="8">
                  <c:v>0.40355887521968364</c:v>
                </c:pt>
                <c:pt idx="9">
                  <c:v>0.3120376597175521</c:v>
                </c:pt>
                <c:pt idx="10">
                  <c:v>0.38778523489932887</c:v>
                </c:pt>
                <c:pt idx="11">
                  <c:v>0.33333333333333331</c:v>
                </c:pt>
                <c:pt idx="12">
                  <c:v>0.36219336219336218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E-49BD-B027-9324B9BA4AA9}"/>
            </c:ext>
          </c:extLst>
        </c:ser>
        <c:ser>
          <c:idx val="1"/>
          <c:order val="1"/>
          <c:tx>
            <c:strRef>
              <c:f>'Slide 2'!$C$2</c:f>
              <c:strCache>
                <c:ptCount val="1"/>
                <c:pt idx="0">
                  <c:v>56 - Eet- en drinkgelegenheden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2'!$C$3:$C$15</c:f>
              <c:numCache>
                <c:formatCode>0.0%</c:formatCode>
                <c:ptCount val="13"/>
                <c:pt idx="0">
                  <c:v>0.15824068990083265</c:v>
                </c:pt>
                <c:pt idx="1">
                  <c:v>0.15228078909701911</c:v>
                </c:pt>
                <c:pt idx="2">
                  <c:v>0.18075273097165095</c:v>
                </c:pt>
                <c:pt idx="3">
                  <c:v>0.18691945540145058</c:v>
                </c:pt>
                <c:pt idx="4">
                  <c:v>0.1219976657042816</c:v>
                </c:pt>
                <c:pt idx="5">
                  <c:v>0.18544799830544376</c:v>
                </c:pt>
                <c:pt idx="6">
                  <c:v>0.1375182645835675</c:v>
                </c:pt>
                <c:pt idx="7">
                  <c:v>0.14308773262438285</c:v>
                </c:pt>
                <c:pt idx="8">
                  <c:v>0.21001757469244289</c:v>
                </c:pt>
                <c:pt idx="9">
                  <c:v>0.26462676529926027</c:v>
                </c:pt>
                <c:pt idx="10">
                  <c:v>0.24268456375838926</c:v>
                </c:pt>
                <c:pt idx="11">
                  <c:v>0.21418439716312057</c:v>
                </c:pt>
                <c:pt idx="12">
                  <c:v>0.20033670033670034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E-49BD-B027-9324B9BA4AA9}"/>
            </c:ext>
          </c:extLst>
        </c:ser>
        <c:ser>
          <c:idx val="2"/>
          <c:order val="2"/>
          <c:tx>
            <c:strRef>
              <c:f>'Slide 2'!$D$2</c:f>
              <c:strCache>
                <c:ptCount val="1"/>
                <c:pt idx="0">
                  <c:v>47 - Detailhandel, met uitzondering van de handel in auto's en motorfietsen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2'!$D$3:$D$15</c:f>
              <c:numCache>
                <c:formatCode>0.0%</c:formatCode>
                <c:ptCount val="13"/>
                <c:pt idx="0">
                  <c:v>0.15596175002115595</c:v>
                </c:pt>
                <c:pt idx="1">
                  <c:v>0.15402327462816603</c:v>
                </c:pt>
                <c:pt idx="2">
                  <c:v>0.17767163475004791</c:v>
                </c:pt>
                <c:pt idx="3">
                  <c:v>0.16185265300928872</c:v>
                </c:pt>
                <c:pt idx="4">
                  <c:v>0.13919773941888322</c:v>
                </c:pt>
                <c:pt idx="5">
                  <c:v>0.15928828638000422</c:v>
                </c:pt>
                <c:pt idx="6">
                  <c:v>0.14541418455659211</c:v>
                </c:pt>
                <c:pt idx="7">
                  <c:v>0.14612609191036841</c:v>
                </c:pt>
                <c:pt idx="8">
                  <c:v>0.14828646748681898</c:v>
                </c:pt>
                <c:pt idx="9">
                  <c:v>0.14694014794889038</c:v>
                </c:pt>
                <c:pt idx="10">
                  <c:v>0.13503355704697986</c:v>
                </c:pt>
                <c:pt idx="11">
                  <c:v>0.14751773049645389</c:v>
                </c:pt>
                <c:pt idx="12">
                  <c:v>0.16281866281866281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E-49BD-B027-9324B9BA4AA9}"/>
            </c:ext>
          </c:extLst>
        </c:ser>
        <c:ser>
          <c:idx val="3"/>
          <c:order val="3"/>
          <c:tx>
            <c:strRef>
              <c:f>'Slide 2'!$E$2</c:f>
              <c:strCache>
                <c:ptCount val="1"/>
                <c:pt idx="0">
                  <c:v>84 - Openbaar bestuur en defensie; verplichte sociale verzekeringen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2'!$E$3:$E$15</c:f>
              <c:numCache>
                <c:formatCode>0.0%</c:formatCode>
                <c:ptCount val="13"/>
                <c:pt idx="0">
                  <c:v>4.2656322877368237E-2</c:v>
                </c:pt>
                <c:pt idx="1">
                  <c:v>4.6851079718713051E-2</c:v>
                </c:pt>
                <c:pt idx="2">
                  <c:v>3.5041941238040483E-2</c:v>
                </c:pt>
                <c:pt idx="3">
                  <c:v>2.252194935742461E-2</c:v>
                </c:pt>
                <c:pt idx="4">
                  <c:v>1.7875790896246697E-2</c:v>
                </c:pt>
                <c:pt idx="5">
                  <c:v>2.6477441220080493E-2</c:v>
                </c:pt>
                <c:pt idx="6">
                  <c:v>3.9563897943126897E-2</c:v>
                </c:pt>
                <c:pt idx="7">
                  <c:v>5.1984428408659321E-2</c:v>
                </c:pt>
                <c:pt idx="8">
                  <c:v>3.7346221441124781E-2</c:v>
                </c:pt>
                <c:pt idx="9">
                  <c:v>2.7236045729657026E-2</c:v>
                </c:pt>
                <c:pt idx="10">
                  <c:v>2.9798657718120805E-2</c:v>
                </c:pt>
                <c:pt idx="11">
                  <c:v>2.4113475177304965E-2</c:v>
                </c:pt>
                <c:pt idx="12">
                  <c:v>2.7898027898027897E-2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9E-49BD-B027-9324B9BA4AA9}"/>
            </c:ext>
          </c:extLst>
        </c:ser>
        <c:ser>
          <c:idx val="4"/>
          <c:order val="4"/>
          <c:tx>
            <c:strRef>
              <c:f>'Slide 2'!$F$2</c:f>
              <c:strCache>
                <c:ptCount val="1"/>
                <c:pt idx="0">
                  <c:v>87 - Maatschappelijke dienstverlening met huisvesting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2'!$F$3:$F$15</c:f>
              <c:numCache>
                <c:formatCode>0.0%</c:formatCode>
                <c:ptCount val="13"/>
                <c:pt idx="0">
                  <c:v>3.4012882504708429E-2</c:v>
                </c:pt>
                <c:pt idx="1">
                  <c:v>3.7034040699483475E-2</c:v>
                </c:pt>
                <c:pt idx="2">
                  <c:v>2.6697919891498237E-2</c:v>
                </c:pt>
                <c:pt idx="3">
                  <c:v>2.5703015650846164E-2</c:v>
                </c:pt>
                <c:pt idx="4">
                  <c:v>2.3895816696357271E-2</c:v>
                </c:pt>
                <c:pt idx="5">
                  <c:v>2.2452870154628258E-2</c:v>
                </c:pt>
                <c:pt idx="6">
                  <c:v>3.0291109362706532E-2</c:v>
                </c:pt>
                <c:pt idx="7">
                  <c:v>4.2916824914546146E-2</c:v>
                </c:pt>
                <c:pt idx="8">
                  <c:v>1.9332161687170474E-2</c:v>
                </c:pt>
                <c:pt idx="9">
                  <c:v>2.7572293207800941E-2</c:v>
                </c:pt>
                <c:pt idx="10">
                  <c:v>2.6174496644295303E-2</c:v>
                </c:pt>
                <c:pt idx="11">
                  <c:v>1.7021276595744681E-2</c:v>
                </c:pt>
                <c:pt idx="12">
                  <c:v>2.4531024531024532E-2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E-49BD-B027-9324B9BA4AA9}"/>
            </c:ext>
          </c:extLst>
        </c:ser>
        <c:ser>
          <c:idx val="5"/>
          <c:order val="5"/>
          <c:tx>
            <c:strRef>
              <c:f>'Slide 2'!$G$2</c:f>
              <c:strCache>
                <c:ptCount val="1"/>
                <c:pt idx="0">
                  <c:v>86 - Menselijke gezondheidszorg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2'!$G$3:$G$15</c:f>
              <c:numCache>
                <c:formatCode>0.0%</c:formatCode>
                <c:ptCount val="13"/>
                <c:pt idx="0">
                  <c:v>2.2193095874882659E-2</c:v>
                </c:pt>
                <c:pt idx="1">
                  <c:v>2.4553488082643599E-2</c:v>
                </c:pt>
                <c:pt idx="2">
                  <c:v>1.9739654740318135E-2</c:v>
                </c:pt>
                <c:pt idx="3">
                  <c:v>1.4760147601476014E-2</c:v>
                </c:pt>
                <c:pt idx="4">
                  <c:v>1.2654339947171201E-2</c:v>
                </c:pt>
                <c:pt idx="5">
                  <c:v>1.0273247193391231E-2</c:v>
                </c:pt>
                <c:pt idx="6">
                  <c:v>1.7281105990783412E-2</c:v>
                </c:pt>
                <c:pt idx="7">
                  <c:v>2.4544246107102166E-2</c:v>
                </c:pt>
                <c:pt idx="8">
                  <c:v>2.1309314586994726E-2</c:v>
                </c:pt>
                <c:pt idx="9">
                  <c:v>1.6812373907195696E-2</c:v>
                </c:pt>
                <c:pt idx="10">
                  <c:v>1.4765100671140939E-2</c:v>
                </c:pt>
                <c:pt idx="11">
                  <c:v>1.8439716312056736E-2</c:v>
                </c:pt>
                <c:pt idx="12">
                  <c:v>1.7316017316017316E-2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9E-49BD-B027-9324B9BA4AA9}"/>
            </c:ext>
          </c:extLst>
        </c:ser>
        <c:ser>
          <c:idx val="6"/>
          <c:order val="6"/>
          <c:tx>
            <c:strRef>
              <c:f>'Slide 2'!$H$2</c:f>
              <c:strCache>
                <c:ptCount val="1"/>
                <c:pt idx="0">
                  <c:v>10 - Vervaardiging van voedingsmiddelen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2'!$H$3:$H$15</c:f>
              <c:numCache>
                <c:formatCode>0.0%</c:formatCode>
                <c:ptCount val="13"/>
                <c:pt idx="0">
                  <c:v>2.1189417689532818E-2</c:v>
                </c:pt>
                <c:pt idx="1">
                  <c:v>2.4413466923890723E-2</c:v>
                </c:pt>
                <c:pt idx="2">
                  <c:v>2.0314596140521574E-2</c:v>
                </c:pt>
                <c:pt idx="3">
                  <c:v>1.9340883064003053E-2</c:v>
                </c:pt>
                <c:pt idx="4">
                  <c:v>9.3986117083358928E-3</c:v>
                </c:pt>
                <c:pt idx="5">
                  <c:v>1.5780554967167973E-2</c:v>
                </c:pt>
                <c:pt idx="6">
                  <c:v>1.1773631561200405E-2</c:v>
                </c:pt>
                <c:pt idx="7">
                  <c:v>8.118116217242689E-3</c:v>
                </c:pt>
                <c:pt idx="8">
                  <c:v>1.1203866432337435E-2</c:v>
                </c:pt>
                <c:pt idx="9">
                  <c:v>2.5554808338937456E-2</c:v>
                </c:pt>
                <c:pt idx="10">
                  <c:v>1.6107382550335572E-2</c:v>
                </c:pt>
                <c:pt idx="11">
                  <c:v>1.9858156028368795E-2</c:v>
                </c:pt>
                <c:pt idx="12">
                  <c:v>1.7556517556517555E-2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9E-49BD-B027-9324B9BA4AA9}"/>
            </c:ext>
          </c:extLst>
        </c:ser>
        <c:ser>
          <c:idx val="7"/>
          <c:order val="7"/>
          <c:tx>
            <c:strRef>
              <c:f>'Slide 2'!$I$2</c:f>
              <c:strCache>
                <c:ptCount val="1"/>
                <c:pt idx="0">
                  <c:v>81 - Diensten in verband met gebouwen; landschapsverzorging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E-49BD-B027-9324B9BA4AA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E-49BD-B027-9324B9BA4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2'!$I$3:$I$15</c:f>
              <c:numCache>
                <c:formatCode>0.0%</c:formatCode>
                <c:ptCount val="13"/>
                <c:pt idx="0">
                  <c:v>2.0961130102276775E-2</c:v>
                </c:pt>
                <c:pt idx="1">
                  <c:v>1.0977658846225652E-2</c:v>
                </c:pt>
                <c:pt idx="2">
                  <c:v>1.8457093155248919E-2</c:v>
                </c:pt>
                <c:pt idx="3">
                  <c:v>3.0156508461636339E-2</c:v>
                </c:pt>
                <c:pt idx="4">
                  <c:v>8.6614656919958233E-2</c:v>
                </c:pt>
                <c:pt idx="5">
                  <c:v>2.3406058038551156E-2</c:v>
                </c:pt>
                <c:pt idx="6">
                  <c:v>8.2246824772395186E-2</c:v>
                </c:pt>
                <c:pt idx="7">
                  <c:v>2.9149259399924042E-2</c:v>
                </c:pt>
                <c:pt idx="8">
                  <c:v>1.9551845342706504E-2</c:v>
                </c:pt>
                <c:pt idx="9">
                  <c:v>6.3887020847343641E-3</c:v>
                </c:pt>
                <c:pt idx="10">
                  <c:v>1.5033557046979866E-2</c:v>
                </c:pt>
                <c:pt idx="11">
                  <c:v>0</c:v>
                </c:pt>
                <c:pt idx="12">
                  <c:v>2.5252525252525252E-2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9E-49BD-B027-9324B9BA4AA9}"/>
            </c:ext>
          </c:extLst>
        </c:ser>
        <c:ser>
          <c:idx val="8"/>
          <c:order val="8"/>
          <c:tx>
            <c:strRef>
              <c:f>'Slide 2'!$J$2</c:f>
              <c:strCache>
                <c:ptCount val="1"/>
                <c:pt idx="0">
                  <c:v>93 - Sport, ontspanning en recreatie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2'!$J$3:$J$15</c:f>
              <c:numCache>
                <c:formatCode>0.0%</c:formatCode>
                <c:ptCount val="13"/>
                <c:pt idx="0">
                  <c:v>1.9701612379484819E-2</c:v>
                </c:pt>
                <c:pt idx="1">
                  <c:v>2.1631713236666874E-2</c:v>
                </c:pt>
                <c:pt idx="2">
                  <c:v>1.984284935061106E-2</c:v>
                </c:pt>
                <c:pt idx="3">
                  <c:v>1.8322941850108156E-2</c:v>
                </c:pt>
                <c:pt idx="4">
                  <c:v>8.8457521960808409E-3</c:v>
                </c:pt>
                <c:pt idx="5">
                  <c:v>1.7157381910612158E-2</c:v>
                </c:pt>
                <c:pt idx="6">
                  <c:v>1.4414971338653479E-2</c:v>
                </c:pt>
                <c:pt idx="7">
                  <c:v>1.3577668059248007E-2</c:v>
                </c:pt>
                <c:pt idx="8">
                  <c:v>1.4279437609841827E-2</c:v>
                </c:pt>
                <c:pt idx="9">
                  <c:v>1.7821116341627436E-2</c:v>
                </c:pt>
                <c:pt idx="10">
                  <c:v>9.9328859060402678E-3</c:v>
                </c:pt>
                <c:pt idx="11">
                  <c:v>1.8439716312056736E-2</c:v>
                </c:pt>
                <c:pt idx="12">
                  <c:v>1.875901875901876E-2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9E-49BD-B027-9324B9BA4AA9}"/>
            </c:ext>
          </c:extLst>
        </c:ser>
        <c:ser>
          <c:idx val="9"/>
          <c:order val="9"/>
          <c:tx>
            <c:strRef>
              <c:f>'Slide 2'!$K$2</c:f>
              <c:strCache>
                <c:ptCount val="1"/>
                <c:pt idx="0">
                  <c:v>55 - Verschaffen van accommodatie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2'!$A$3:$A$15</c:f>
              <c:strCache>
                <c:ptCount val="13"/>
                <c:pt idx="0">
                  <c:v>Totaal*</c:v>
                </c:pt>
                <c:pt idx="1">
                  <c:v>Belg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'Slide 2'!$K$3:$K$15</c:f>
              <c:numCache>
                <c:formatCode>0.0%</c:formatCode>
                <c:ptCount val="13"/>
                <c:pt idx="0">
                  <c:v>1.4787525264154323E-2</c:v>
                </c:pt>
                <c:pt idx="1">
                  <c:v>1.4079905407928309E-2</c:v>
                </c:pt>
                <c:pt idx="2">
                  <c:v>1.820647767310896E-2</c:v>
                </c:pt>
                <c:pt idx="3">
                  <c:v>1.6541544725792084E-2</c:v>
                </c:pt>
                <c:pt idx="4">
                  <c:v>1.0012900055285951E-2</c:v>
                </c:pt>
                <c:pt idx="5">
                  <c:v>1.6733742851090871E-2</c:v>
                </c:pt>
                <c:pt idx="6">
                  <c:v>9.5818815331010446E-3</c:v>
                </c:pt>
                <c:pt idx="7">
                  <c:v>1.9464489175845045E-2</c:v>
                </c:pt>
                <c:pt idx="8">
                  <c:v>9.8857644991212652E-3</c:v>
                </c:pt>
                <c:pt idx="9">
                  <c:v>2.3537323470073975E-2</c:v>
                </c:pt>
                <c:pt idx="10">
                  <c:v>2.4832214765100672E-2</c:v>
                </c:pt>
                <c:pt idx="11">
                  <c:v>1.9858156028368795E-2</c:v>
                </c:pt>
                <c:pt idx="12">
                  <c:v>1.875901875901876E-2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9E-49BD-B027-9324B9BA4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448488"/>
        <c:axId val="543449472"/>
      </c:barChart>
      <c:catAx>
        <c:axId val="543448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543449472"/>
        <c:crosses val="autoZero"/>
        <c:auto val="1"/>
        <c:lblAlgn val="ctr"/>
        <c:lblOffset val="100"/>
        <c:noMultiLvlLbl val="0"/>
      </c:catAx>
      <c:valAx>
        <c:axId val="5434494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54344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01677787750085E-2"/>
          <c:y val="0.81432424693337313"/>
          <c:w val="0.95533119401367483"/>
          <c:h val="0.17092649932902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'2.33'!$B$2</c:f>
              <c:strCache>
                <c:ptCount val="1"/>
                <c:pt idx="0">
                  <c:v>Hommes</c:v>
                </c:pt>
              </c:strCache>
            </c:strRef>
          </c:tx>
          <c:invertIfNegative val="0"/>
          <c:cat>
            <c:strRef>
              <c:f>'2.33'!$A$3:$A$14</c:f>
              <c:strCache>
                <c:ptCount val="12"/>
                <c:pt idx="0">
                  <c:v>Belge</c:v>
                </c:pt>
                <c:pt idx="1">
                  <c:v>UE-14</c:v>
                </c:pt>
                <c:pt idx="2">
                  <c:v>UE-13</c:v>
                </c:pt>
                <c:pt idx="3">
                  <c:v>Candidat UE</c:v>
                </c:pt>
                <c:pt idx="4">
                  <c:v>Autre Européen</c:v>
                </c:pt>
                <c:pt idx="5">
                  <c:v>Maghrébin</c:v>
                </c:pt>
                <c:pt idx="6">
                  <c:v>Afrique subsaharienne </c:v>
                </c:pt>
                <c:pt idx="7">
                  <c:v>Proche/Moyen-Orient</c:v>
                </c:pt>
                <c:pt idx="8">
                  <c:v>Océanie/Extrême-Orient</c:v>
                </c:pt>
                <c:pt idx="9">
                  <c:v>Autre Asiatique</c:v>
                </c:pt>
                <c:pt idx="10">
                  <c:v>Nord-Américain</c:v>
                </c:pt>
                <c:pt idx="11">
                  <c:v>Sud/Centre-Américain</c:v>
                </c:pt>
              </c:strCache>
            </c:strRef>
          </c:cat>
          <c:val>
            <c:numRef>
              <c:f>'2.33'!$B$3:$B$14</c:f>
              <c:numCache>
                <c:formatCode>0.0%</c:formatCode>
                <c:ptCount val="12"/>
                <c:pt idx="0">
                  <c:v>0.14089934325157485</c:v>
                </c:pt>
                <c:pt idx="1">
                  <c:v>0.1389587160398337</c:v>
                </c:pt>
                <c:pt idx="2">
                  <c:v>0.10540303253209311</c:v>
                </c:pt>
                <c:pt idx="3">
                  <c:v>0.14437158469945355</c:v>
                </c:pt>
                <c:pt idx="4">
                  <c:v>0.1356565322237458</c:v>
                </c:pt>
                <c:pt idx="5">
                  <c:v>0.17081385592712453</c:v>
                </c:pt>
                <c:pt idx="6">
                  <c:v>0.17376834679713277</c:v>
                </c:pt>
                <c:pt idx="7">
                  <c:v>0.19046531109587997</c:v>
                </c:pt>
                <c:pt idx="8">
                  <c:v>0.16670568953406698</c:v>
                </c:pt>
                <c:pt idx="9">
                  <c:v>0.21363258520365752</c:v>
                </c:pt>
                <c:pt idx="10">
                  <c:v>0.15123456790123457</c:v>
                </c:pt>
                <c:pt idx="11">
                  <c:v>0.18996095928611267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2-491A-8DAF-739B58ACB585}"/>
            </c:ext>
          </c:extLst>
        </c:ser>
        <c:ser>
          <c:idx val="1"/>
          <c:order val="1"/>
          <c:tx>
            <c:strRef>
              <c:f>'2.33'!$C$2</c:f>
              <c:strCache>
                <c:ptCount val="1"/>
                <c:pt idx="0">
                  <c:v>Femmes</c:v>
                </c:pt>
              </c:strCache>
            </c:strRef>
          </c:tx>
          <c:invertIfNegative val="0"/>
          <c:cat>
            <c:strRef>
              <c:f>'2.33'!$A$3:$A$14</c:f>
              <c:strCache>
                <c:ptCount val="12"/>
                <c:pt idx="0">
                  <c:v>Belge</c:v>
                </c:pt>
                <c:pt idx="1">
                  <c:v>UE-14</c:v>
                </c:pt>
                <c:pt idx="2">
                  <c:v>UE-13</c:v>
                </c:pt>
                <c:pt idx="3">
                  <c:v>Candidat UE</c:v>
                </c:pt>
                <c:pt idx="4">
                  <c:v>Autre Européen</c:v>
                </c:pt>
                <c:pt idx="5">
                  <c:v>Maghrébin</c:v>
                </c:pt>
                <c:pt idx="6">
                  <c:v>Afrique subsaharienne </c:v>
                </c:pt>
                <c:pt idx="7">
                  <c:v>Proche/Moyen-Orient</c:v>
                </c:pt>
                <c:pt idx="8">
                  <c:v>Océanie/Extrême-Orient</c:v>
                </c:pt>
                <c:pt idx="9">
                  <c:v>Autre Asiatique</c:v>
                </c:pt>
                <c:pt idx="10">
                  <c:v>Nord-Américain</c:v>
                </c:pt>
                <c:pt idx="11">
                  <c:v>Sud/Centre-Américain</c:v>
                </c:pt>
              </c:strCache>
            </c:strRef>
          </c:cat>
          <c:val>
            <c:numRef>
              <c:f>'2.33'!$C$3:$C$14</c:f>
              <c:numCache>
                <c:formatCode>0.0%</c:formatCode>
                <c:ptCount val="12"/>
                <c:pt idx="0">
                  <c:v>0.52630819955819796</c:v>
                </c:pt>
                <c:pt idx="1">
                  <c:v>0.50342925089179547</c:v>
                </c:pt>
                <c:pt idx="2">
                  <c:v>0.61269154126296987</c:v>
                </c:pt>
                <c:pt idx="3">
                  <c:v>0.58453741643303858</c:v>
                </c:pt>
                <c:pt idx="4">
                  <c:v>0.55928305178840509</c:v>
                </c:pt>
                <c:pt idx="5">
                  <c:v>0.53827078856009258</c:v>
                </c:pt>
                <c:pt idx="6">
                  <c:v>0.54996850988789525</c:v>
                </c:pt>
                <c:pt idx="7">
                  <c:v>0.45593667546174144</c:v>
                </c:pt>
                <c:pt idx="8">
                  <c:v>0.3855620261509724</c:v>
                </c:pt>
                <c:pt idx="9">
                  <c:v>0.52961629206506888</c:v>
                </c:pt>
                <c:pt idx="10">
                  <c:v>0.33853211009174311</c:v>
                </c:pt>
                <c:pt idx="11">
                  <c:v>0.56875687568756872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2-491A-8DAF-739B58ACB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801864"/>
        <c:axId val="2126798056"/>
      </c:barChart>
      <c:catAx>
        <c:axId val="2126801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6798056"/>
        <c:crosses val="autoZero"/>
        <c:auto val="1"/>
        <c:lblAlgn val="ctr"/>
        <c:lblOffset val="100"/>
        <c:noMultiLvlLbl val="0"/>
      </c:catAx>
      <c:valAx>
        <c:axId val="21267980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26801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'1.telewerk'!$A$4</c:f>
              <c:strCache>
                <c:ptCount val="1"/>
                <c:pt idx="0">
                  <c:v>Geboren in België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'1.telewerk'!$B$3:$P$3</c:f>
              <c:strCache>
                <c:ptCount val="15"/>
                <c:pt idx="0">
                  <c:v>T1 2018</c:v>
                </c:pt>
                <c:pt idx="1">
                  <c:v>T2 2018</c:v>
                </c:pt>
                <c:pt idx="2">
                  <c:v>T3 2018</c:v>
                </c:pt>
                <c:pt idx="3">
                  <c:v>T4 2018</c:v>
                </c:pt>
                <c:pt idx="4">
                  <c:v>T1 2019</c:v>
                </c:pt>
                <c:pt idx="5">
                  <c:v>T2 2019</c:v>
                </c:pt>
                <c:pt idx="6">
                  <c:v>T3 2019</c:v>
                </c:pt>
                <c:pt idx="7">
                  <c:v>T4 2019</c:v>
                </c:pt>
                <c:pt idx="8">
                  <c:v>T1 2020</c:v>
                </c:pt>
                <c:pt idx="9">
                  <c:v>T2 2020</c:v>
                </c:pt>
                <c:pt idx="10">
                  <c:v>T3 2020 (b1)</c:v>
                </c:pt>
                <c:pt idx="11">
                  <c:v>T4 2020</c:v>
                </c:pt>
                <c:pt idx="12">
                  <c:v>T1 2021 (b2)</c:v>
                </c:pt>
                <c:pt idx="13">
                  <c:v>T2 2021</c:v>
                </c:pt>
                <c:pt idx="14">
                  <c:v>T3 2021</c:v>
                </c:pt>
              </c:strCache>
            </c:strRef>
          </c:cat>
          <c:val>
            <c:numRef>
              <c:f>'1.telewerk'!$B$4:$P$4</c:f>
              <c:numCache>
                <c:formatCode>0.0%</c:formatCode>
                <c:ptCount val="15"/>
                <c:pt idx="0">
                  <c:v>0.23917332181592355</c:v>
                </c:pt>
                <c:pt idx="1">
                  <c:v>0.24815541856152737</c:v>
                </c:pt>
                <c:pt idx="2">
                  <c:v>0.21830903526122553</c:v>
                </c:pt>
                <c:pt idx="3">
                  <c:v>0.25489608541072734</c:v>
                </c:pt>
                <c:pt idx="4">
                  <c:v>0.26677687327873145</c:v>
                </c:pt>
                <c:pt idx="5">
                  <c:v>0.27168025819996394</c:v>
                </c:pt>
                <c:pt idx="6">
                  <c:v>0.23903726076505993</c:v>
                </c:pt>
                <c:pt idx="7">
                  <c:v>0.27204258258160319</c:v>
                </c:pt>
                <c:pt idx="8">
                  <c:v>0.29178278530775148</c:v>
                </c:pt>
                <c:pt idx="9">
                  <c:v>0.37114881443043496</c:v>
                </c:pt>
                <c:pt idx="10">
                  <c:v>0.35638727734449271</c:v>
                </c:pt>
                <c:pt idx="11">
                  <c:v>0.38760052060701577</c:v>
                </c:pt>
                <c:pt idx="12">
                  <c:v>0.45526136246407878</c:v>
                </c:pt>
                <c:pt idx="13">
                  <c:v>0.44713117848323125</c:v>
                </c:pt>
                <c:pt idx="14">
                  <c:v>0.39367029636432277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6-4B18-928D-817C6D2DDD3F}"/>
            </c:ext>
          </c:extLst>
        </c:ser>
        <c:ser>
          <c:idx val="1"/>
          <c:order val="1"/>
          <c:tx>
            <c:strRef>
              <c:f>'1.telewerk'!$A$5</c:f>
              <c:strCache>
                <c:ptCount val="1"/>
                <c:pt idx="0">
                  <c:v>Geboren in de EU28 (maar niet België)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'1.telewerk'!$B$3:$P$3</c:f>
              <c:strCache>
                <c:ptCount val="15"/>
                <c:pt idx="0">
                  <c:v>T1 2018</c:v>
                </c:pt>
                <c:pt idx="1">
                  <c:v>T2 2018</c:v>
                </c:pt>
                <c:pt idx="2">
                  <c:v>T3 2018</c:v>
                </c:pt>
                <c:pt idx="3">
                  <c:v>T4 2018</c:v>
                </c:pt>
                <c:pt idx="4">
                  <c:v>T1 2019</c:v>
                </c:pt>
                <c:pt idx="5">
                  <c:v>T2 2019</c:v>
                </c:pt>
                <c:pt idx="6">
                  <c:v>T3 2019</c:v>
                </c:pt>
                <c:pt idx="7">
                  <c:v>T4 2019</c:v>
                </c:pt>
                <c:pt idx="8">
                  <c:v>T1 2020</c:v>
                </c:pt>
                <c:pt idx="9">
                  <c:v>T2 2020</c:v>
                </c:pt>
                <c:pt idx="10">
                  <c:v>T3 2020 (b1)</c:v>
                </c:pt>
                <c:pt idx="11">
                  <c:v>T4 2020</c:v>
                </c:pt>
                <c:pt idx="12">
                  <c:v>T1 2021 (b2)</c:v>
                </c:pt>
                <c:pt idx="13">
                  <c:v>T2 2021</c:v>
                </c:pt>
                <c:pt idx="14">
                  <c:v>T3 2021</c:v>
                </c:pt>
              </c:strCache>
            </c:strRef>
          </c:cat>
          <c:val>
            <c:numRef>
              <c:f>'1.telewerk'!$B$5:$P$5</c:f>
              <c:numCache>
                <c:formatCode>0.0%</c:formatCode>
                <c:ptCount val="15"/>
                <c:pt idx="0">
                  <c:v>0.2145533341664525</c:v>
                </c:pt>
                <c:pt idx="1">
                  <c:v>0.21282718742832149</c:v>
                </c:pt>
                <c:pt idx="2">
                  <c:v>0.2336201207996339</c:v>
                </c:pt>
                <c:pt idx="3">
                  <c:v>0.23722081009771043</c:v>
                </c:pt>
                <c:pt idx="4">
                  <c:v>0.2370826347918453</c:v>
                </c:pt>
                <c:pt idx="5">
                  <c:v>0.21797903065063964</c:v>
                </c:pt>
                <c:pt idx="6">
                  <c:v>0.23403323741205304</c:v>
                </c:pt>
                <c:pt idx="7">
                  <c:v>0.28316898330477952</c:v>
                </c:pt>
                <c:pt idx="8">
                  <c:v>0.32456272601138386</c:v>
                </c:pt>
                <c:pt idx="9">
                  <c:v>0.43025812081720521</c:v>
                </c:pt>
                <c:pt idx="10">
                  <c:v>0.35406156775626785</c:v>
                </c:pt>
                <c:pt idx="11">
                  <c:v>0.40332693143159659</c:v>
                </c:pt>
                <c:pt idx="12">
                  <c:v>0.49662461859408663</c:v>
                </c:pt>
                <c:pt idx="13">
                  <c:v>0.4955429508010834</c:v>
                </c:pt>
                <c:pt idx="14">
                  <c:v>0.43108814755974939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86-4B18-928D-817C6D2DDD3F}"/>
            </c:ext>
          </c:extLst>
        </c:ser>
        <c:ser>
          <c:idx val="2"/>
          <c:order val="2"/>
          <c:tx>
            <c:strRef>
              <c:f>'1.telewerk'!$A$6</c:f>
              <c:strCache>
                <c:ptCount val="1"/>
                <c:pt idx="0">
                  <c:v>Geboren buiten de EU28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'1.telewerk'!$B$3:$P$3</c:f>
              <c:strCache>
                <c:ptCount val="15"/>
                <c:pt idx="0">
                  <c:v>T1 2018</c:v>
                </c:pt>
                <c:pt idx="1">
                  <c:v>T2 2018</c:v>
                </c:pt>
                <c:pt idx="2">
                  <c:v>T3 2018</c:v>
                </c:pt>
                <c:pt idx="3">
                  <c:v>T4 2018</c:v>
                </c:pt>
                <c:pt idx="4">
                  <c:v>T1 2019</c:v>
                </c:pt>
                <c:pt idx="5">
                  <c:v>T2 2019</c:v>
                </c:pt>
                <c:pt idx="6">
                  <c:v>T3 2019</c:v>
                </c:pt>
                <c:pt idx="7">
                  <c:v>T4 2019</c:v>
                </c:pt>
                <c:pt idx="8">
                  <c:v>T1 2020</c:v>
                </c:pt>
                <c:pt idx="9">
                  <c:v>T2 2020</c:v>
                </c:pt>
                <c:pt idx="10">
                  <c:v>T3 2020 (b1)</c:v>
                </c:pt>
                <c:pt idx="11">
                  <c:v>T4 2020</c:v>
                </c:pt>
                <c:pt idx="12">
                  <c:v>T1 2021 (b2)</c:v>
                </c:pt>
                <c:pt idx="13">
                  <c:v>T2 2021</c:v>
                </c:pt>
                <c:pt idx="14">
                  <c:v>T3 2021</c:v>
                </c:pt>
              </c:strCache>
            </c:strRef>
          </c:cat>
          <c:val>
            <c:numRef>
              <c:f>'1.telewerk'!$B$6:$P$6</c:f>
              <c:numCache>
                <c:formatCode>0.0%</c:formatCode>
                <c:ptCount val="15"/>
                <c:pt idx="0">
                  <c:v>0.15991760230480345</c:v>
                </c:pt>
                <c:pt idx="1">
                  <c:v>9.5551348105679085E-2</c:v>
                </c:pt>
                <c:pt idx="2">
                  <c:v>0.12646622862326054</c:v>
                </c:pt>
                <c:pt idx="3">
                  <c:v>0.14975500417014179</c:v>
                </c:pt>
                <c:pt idx="4">
                  <c:v>0.15521112370889972</c:v>
                </c:pt>
                <c:pt idx="5">
                  <c:v>0.15893071723816854</c:v>
                </c:pt>
                <c:pt idx="6">
                  <c:v>0.11423800171698047</c:v>
                </c:pt>
                <c:pt idx="7">
                  <c:v>0.13463553360275407</c:v>
                </c:pt>
                <c:pt idx="8">
                  <c:v>0.17690687345439421</c:v>
                </c:pt>
                <c:pt idx="9">
                  <c:v>0.17396216917175983</c:v>
                </c:pt>
                <c:pt idx="10">
                  <c:v>0.21041925696308172</c:v>
                </c:pt>
                <c:pt idx="11">
                  <c:v>0.25636199137556254</c:v>
                </c:pt>
                <c:pt idx="12">
                  <c:v>0.26876911152637389</c:v>
                </c:pt>
                <c:pt idx="13">
                  <c:v>0.27069356754314272</c:v>
                </c:pt>
                <c:pt idx="14">
                  <c:v>0.23363632039692891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86-4B18-928D-817C6D2DD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331208"/>
        <c:axId val="476333176"/>
      </c:lineChart>
      <c:catAx>
        <c:axId val="4763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333176"/>
        <c:crosses val="autoZero"/>
        <c:auto val="1"/>
        <c:lblAlgn val="ctr"/>
        <c:lblOffset val="100"/>
        <c:noMultiLvlLbl val="0"/>
      </c:catAx>
      <c:valAx>
        <c:axId val="47633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33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'6.TW nace'!$B$5</c:f>
              <c:strCache>
                <c:ptCount val="1"/>
                <c:pt idx="0">
                  <c:v>Belg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'6.TW nace'!$A$6:$A$27</c:f>
              <c:strCache>
                <c:ptCount val="18"/>
                <c:pt idx="0">
                  <c:v>Totaal</c:v>
                </c:pt>
                <c:pt idx="1">
                  <c:v>A</c:v>
                </c:pt>
                <c:pt idx="2">
                  <c:v>C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  <c:pt idx="14">
                  <c:v>P</c:v>
                </c:pt>
                <c:pt idx="15">
                  <c:v>Q</c:v>
                </c:pt>
                <c:pt idx="16">
                  <c:v>R</c:v>
                </c:pt>
                <c:pt idx="17">
                  <c:v>S</c:v>
                </c:pt>
              </c:strCache>
            </c:strRef>
          </c:cat>
          <c:val>
            <c:numRef>
              <c:f>'6.TW nace'!$B$6:$B$27</c:f>
              <c:numCache>
                <c:formatCode>0.0%</c:formatCode>
                <c:ptCount val="18"/>
                <c:pt idx="0">
                  <c:v>0.23836673977476136</c:v>
                </c:pt>
                <c:pt idx="1">
                  <c:v>3.1598118612299747E-2</c:v>
                </c:pt>
                <c:pt idx="2">
                  <c:v>0.4778718683889896</c:v>
                </c:pt>
                <c:pt idx="3">
                  <c:v>0.18825874252581989</c:v>
                </c:pt>
                <c:pt idx="4">
                  <c:v>0.4590526584923908</c:v>
                </c:pt>
                <c:pt idx="5">
                  <c:v>0.36246111544779858</c:v>
                </c:pt>
                <c:pt idx="6">
                  <c:v>0.24986931166283088</c:v>
                </c:pt>
                <c:pt idx="7">
                  <c:v>0.41515566417996391</c:v>
                </c:pt>
                <c:pt idx="8">
                  <c:v>0.21945450697738109</c:v>
                </c:pt>
                <c:pt idx="9">
                  <c:v>0.11043648963216443</c:v>
                </c:pt>
                <c:pt idx="10">
                  <c:v>0.21996951923520991</c:v>
                </c:pt>
                <c:pt idx="11">
                  <c:v>0.18273489817841063</c:v>
                </c:pt>
                <c:pt idx="12">
                  <c:v>0.48039804794770569</c:v>
                </c:pt>
                <c:pt idx="13">
                  <c:v>2.5181906177723767E-2</c:v>
                </c:pt>
                <c:pt idx="14">
                  <c:v>3.0423246097754018E-2</c:v>
                </c:pt>
                <c:pt idx="15">
                  <c:v>0.12515997729044179</c:v>
                </c:pt>
                <c:pt idx="16">
                  <c:v>0.33397177122314875</c:v>
                </c:pt>
                <c:pt idx="17">
                  <c:v>0.16677836285303974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5-4737-933D-4DA6E8A2DA9B}"/>
            </c:ext>
          </c:extLst>
        </c:ser>
        <c:ser>
          <c:idx val="1"/>
          <c:order val="1"/>
          <c:tx>
            <c:strRef>
              <c:f>'6.TW nace'!$C$5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'6.TW nace'!$A$6:$A$27</c:f>
              <c:strCache>
                <c:ptCount val="18"/>
                <c:pt idx="0">
                  <c:v>Totaal</c:v>
                </c:pt>
                <c:pt idx="1">
                  <c:v>A</c:v>
                </c:pt>
                <c:pt idx="2">
                  <c:v>C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  <c:pt idx="14">
                  <c:v>P</c:v>
                </c:pt>
                <c:pt idx="15">
                  <c:v>Q</c:v>
                </c:pt>
                <c:pt idx="16">
                  <c:v>R</c:v>
                </c:pt>
                <c:pt idx="17">
                  <c:v>S</c:v>
                </c:pt>
              </c:strCache>
            </c:strRef>
          </c:cat>
          <c:val>
            <c:numRef>
              <c:f>'6.TW nace'!$C$6:$C$27</c:f>
              <c:numCache>
                <c:formatCode>0.0%</c:formatCode>
                <c:ptCount val="18"/>
                <c:pt idx="0">
                  <c:v>0.30793511630355003</c:v>
                </c:pt>
                <c:pt idx="1">
                  <c:v>5.8366703070015777E-2</c:v>
                </c:pt>
                <c:pt idx="2">
                  <c:v>0.47888302306196168</c:v>
                </c:pt>
                <c:pt idx="3">
                  <c:v>0.2585434173669468</c:v>
                </c:pt>
                <c:pt idx="4">
                  <c:v>0.3636578598902831</c:v>
                </c:pt>
                <c:pt idx="5">
                  <c:v>0.3907351683858718</c:v>
                </c:pt>
                <c:pt idx="6">
                  <c:v>0.31163507384579603</c:v>
                </c:pt>
                <c:pt idx="7">
                  <c:v>0.51418310202093986</c:v>
                </c:pt>
                <c:pt idx="8">
                  <c:v>0.21718740097598074</c:v>
                </c:pt>
                <c:pt idx="9">
                  <c:v>0.1305354558610709</c:v>
                </c:pt>
                <c:pt idx="10">
                  <c:v>0.20197793837961203</c:v>
                </c:pt>
                <c:pt idx="11">
                  <c:v>0.18140016838287676</c:v>
                </c:pt>
                <c:pt idx="12">
                  <c:v>0.61441088107000541</c:v>
                </c:pt>
                <c:pt idx="13">
                  <c:v>2.8442820797181811E-2</c:v>
                </c:pt>
                <c:pt idx="14">
                  <c:v>5.0765700369971432E-2</c:v>
                </c:pt>
                <c:pt idx="15">
                  <c:v>0.14943981369722961</c:v>
                </c:pt>
                <c:pt idx="16">
                  <c:v>0.37671071260028316</c:v>
                </c:pt>
                <c:pt idx="17">
                  <c:v>0.20674770965468639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5-4737-933D-4DA6E8A2DA9B}"/>
            </c:ext>
          </c:extLst>
        </c:ser>
        <c:ser>
          <c:idx val="2"/>
          <c:order val="2"/>
          <c:tx>
            <c:strRef>
              <c:f>'6.TW nace'!$D$5</c:f>
              <c:strCache>
                <c:ptCount val="1"/>
                <c:pt idx="0">
                  <c:v>Niet-EU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'6.TW nace'!$A$6:$A$27</c:f>
              <c:strCache>
                <c:ptCount val="18"/>
                <c:pt idx="0">
                  <c:v>Totaal</c:v>
                </c:pt>
                <c:pt idx="1">
                  <c:v>A</c:v>
                </c:pt>
                <c:pt idx="2">
                  <c:v>C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  <c:pt idx="14">
                  <c:v>P</c:v>
                </c:pt>
                <c:pt idx="15">
                  <c:v>Q</c:v>
                </c:pt>
                <c:pt idx="16">
                  <c:v>R</c:v>
                </c:pt>
                <c:pt idx="17">
                  <c:v>S</c:v>
                </c:pt>
              </c:strCache>
            </c:strRef>
          </c:cat>
          <c:val>
            <c:numRef>
              <c:f>'6.TW nace'!$D$6:$D$27</c:f>
              <c:numCache>
                <c:formatCode>0.0%</c:formatCode>
                <c:ptCount val="18"/>
                <c:pt idx="0">
                  <c:v>0.32890826702718262</c:v>
                </c:pt>
                <c:pt idx="1">
                  <c:v>4.8888888888888891E-2</c:v>
                </c:pt>
                <c:pt idx="2">
                  <c:v>0.51794526693584564</c:v>
                </c:pt>
                <c:pt idx="3">
                  <c:v>0.21990369181380418</c:v>
                </c:pt>
                <c:pt idx="4">
                  <c:v>0.52711101187153442</c:v>
                </c:pt>
                <c:pt idx="5">
                  <c:v>0.36604406407216794</c:v>
                </c:pt>
                <c:pt idx="6">
                  <c:v>0.28404620195702612</c:v>
                </c:pt>
                <c:pt idx="7">
                  <c:v>0.55640712716621921</c:v>
                </c:pt>
                <c:pt idx="8">
                  <c:v>0.21527182709701989</c:v>
                </c:pt>
                <c:pt idx="9">
                  <c:v>0.13036985986675856</c:v>
                </c:pt>
                <c:pt idx="10">
                  <c:v>0.19017432646592711</c:v>
                </c:pt>
                <c:pt idx="11">
                  <c:v>0.20748653812749696</c:v>
                </c:pt>
                <c:pt idx="12">
                  <c:v>0.53111755802219984</c:v>
                </c:pt>
                <c:pt idx="13">
                  <c:v>5.947622162463357E-2</c:v>
                </c:pt>
                <c:pt idx="14">
                  <c:v>8.6101285480113879E-2</c:v>
                </c:pt>
                <c:pt idx="15">
                  <c:v>0.16765352460726263</c:v>
                </c:pt>
                <c:pt idx="16">
                  <c:v>0.4368332397529478</c:v>
                </c:pt>
                <c:pt idx="17">
                  <c:v>0.28429292559806862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5-4737-933D-4DA6E8A2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607768"/>
        <c:axId val="578602848"/>
      </c:barChart>
      <c:catAx>
        <c:axId val="57860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8602848"/>
        <c:crosses val="autoZero"/>
        <c:auto val="1"/>
        <c:lblAlgn val="ctr"/>
        <c:lblOffset val="100"/>
        <c:noMultiLvlLbl val="0"/>
      </c:catAx>
      <c:valAx>
        <c:axId val="57860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860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Origine Belge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Feuil1!$B$2</c:f>
              <c:numCache>
                <c:formatCode>0.0%</c:formatCode>
                <c:ptCount val="1"/>
                <c:pt idx="0">
                  <c:v>0.61541768453098833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6-4837-87C1-C72A2A1F2C2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Origine étrangère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Feuil1!$B$3</c:f>
              <c:numCache>
                <c:formatCode>0.0%</c:formatCode>
                <c:ptCount val="1"/>
                <c:pt idx="0">
                  <c:v>0.33724945782743332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6-4837-87C1-C72A2A1F2C2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Origine non déterminée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Feuil1!$B$4</c:f>
              <c:numCache>
                <c:formatCode>0.0%</c:formatCode>
                <c:ptCount val="1"/>
                <c:pt idx="0">
                  <c:v>4.7332857641578345E-2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6-4837-87C1-C72A2A1F2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673608"/>
        <c:axId val="597706080"/>
      </c:barChart>
      <c:catAx>
        <c:axId val="597673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706080"/>
        <c:crosses val="autoZero"/>
        <c:auto val="1"/>
        <c:lblAlgn val="ctr"/>
        <c:lblOffset val="100"/>
        <c:noMultiLvlLbl val="0"/>
      </c:catAx>
      <c:valAx>
        <c:axId val="597706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767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UE-14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Feuil1!$B$7:$C$7</c:f>
              <c:numCache>
                <c:formatCode>0.0%</c:formatCode>
                <c:ptCount val="2"/>
                <c:pt idx="0">
                  <c:v>0.48495525337192225</c:v>
                </c:pt>
                <c:pt idx="1">
                  <c:v>0.40494834640973459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1-4543-8224-8B18162AB8FD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Feuil1!$B$8:$C$8</c:f>
              <c:numCache>
                <c:formatCode>0.0%</c:formatCode>
                <c:ptCount val="2"/>
                <c:pt idx="0">
                  <c:v>6.3917487362052258E-2</c:v>
                </c:pt>
                <c:pt idx="1">
                  <c:v>0.1020456274442591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1-4543-8224-8B18162AB8FD}"/>
            </c:ext>
          </c:extLst>
        </c:ser>
        <c:ser>
          <c:idx val="2"/>
          <c:order val="2"/>
          <c:tx>
            <c:strRef>
              <c:f>Feuil1!$A$9</c:f>
              <c:strCache>
                <c:ptCount val="1"/>
                <c:pt idx="0">
                  <c:v>Candidat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Feuil1!$B$9:$C$9</c:f>
              <c:numCache>
                <c:formatCode>0.0%</c:formatCode>
                <c:ptCount val="2"/>
                <c:pt idx="0">
                  <c:v>7.830720008461356E-2</c:v>
                </c:pt>
                <c:pt idx="1">
                  <c:v>7.4928182798617474E-2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1-4543-8224-8B18162AB8FD}"/>
            </c:ext>
          </c:extLst>
        </c:ser>
        <c:ser>
          <c:idx val="3"/>
          <c:order val="3"/>
          <c:tx>
            <c:strRef>
              <c:f>Feuil1!$A$10</c:f>
              <c:strCache>
                <c:ptCount val="1"/>
                <c:pt idx="0">
                  <c:v>Autre Européen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Feuil1!$B$10:$C$10</c:f>
              <c:numCache>
                <c:formatCode>0.0%</c:formatCode>
                <c:ptCount val="2"/>
                <c:pt idx="0">
                  <c:v>5.0705032823809101E-2</c:v>
                </c:pt>
                <c:pt idx="1">
                  <c:v>5.0230626346240675E-2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E1-4543-8224-8B18162AB8FD}"/>
            </c:ext>
          </c:extLst>
        </c:ser>
        <c:ser>
          <c:idx val="4"/>
          <c:order val="4"/>
          <c:tx>
            <c:strRef>
              <c:f>Feuil1!$A$11</c:f>
              <c:strCache>
                <c:ptCount val="1"/>
                <c:pt idx="0">
                  <c:v>Maghrébin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Feuil1!$B$11:$C$11</c:f>
              <c:numCache>
                <c:formatCode>0.0%</c:formatCode>
                <c:ptCount val="2"/>
                <c:pt idx="0">
                  <c:v>0.15737399912021136</c:v>
                </c:pt>
                <c:pt idx="1">
                  <c:v>0.15969138248802905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E1-4543-8224-8B18162AB8FD}"/>
            </c:ext>
          </c:extLst>
        </c:ser>
        <c:ser>
          <c:idx val="5"/>
          <c:order val="5"/>
          <c:tx>
            <c:strRef>
              <c:f>Feuil1!$A$12</c:f>
              <c:strCache>
                <c:ptCount val="1"/>
                <c:pt idx="0">
                  <c:v>Afrique subsaharienne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Feuil1!$B$12:$C$12</c:f>
              <c:numCache>
                <c:formatCode>0.0%</c:formatCode>
                <c:ptCount val="2"/>
                <c:pt idx="0">
                  <c:v>6.5814681893901328E-2</c:v>
                </c:pt>
                <c:pt idx="1">
                  <c:v>8.0651895876420465E-2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E1-4543-8224-8B18162AB8FD}"/>
            </c:ext>
          </c:extLst>
        </c:ser>
        <c:ser>
          <c:idx val="6"/>
          <c:order val="6"/>
          <c:tx>
            <c:strRef>
              <c:f>Feuil1!$A$13</c:f>
              <c:strCache>
                <c:ptCount val="1"/>
                <c:pt idx="0">
                  <c:v>Proche/Moyen-Orient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Feuil1!$B$13:$C$13</c:f>
              <c:numCache>
                <c:formatCode>0.0%</c:formatCode>
                <c:ptCount val="2"/>
                <c:pt idx="0">
                  <c:v>1.7442531291390329E-2</c:v>
                </c:pt>
                <c:pt idx="1">
                  <c:v>3.0397482670635675E-2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E1-4543-8224-8B18162AB8FD}"/>
            </c:ext>
          </c:extLst>
        </c:ser>
        <c:ser>
          <c:idx val="7"/>
          <c:order val="7"/>
          <c:tx>
            <c:strRef>
              <c:f>Feuil1!$A$14</c:f>
              <c:strCache>
                <c:ptCount val="1"/>
                <c:pt idx="0">
                  <c:v>Océanie/Extrême-Orient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Feuil1!$B$14:$C$14</c:f>
              <c:numCache>
                <c:formatCode>0.0%</c:formatCode>
                <c:ptCount val="2"/>
                <c:pt idx="0">
                  <c:v>2.0065671656142054E-2</c:v>
                </c:pt>
                <c:pt idx="1">
                  <c:v>2.2411894109396615E-2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E1-4543-8224-8B18162AB8FD}"/>
            </c:ext>
          </c:extLst>
        </c:ser>
        <c:ser>
          <c:idx val="8"/>
          <c:order val="8"/>
          <c:tx>
            <c:strRef>
              <c:f>Feuil1!$A$15</c:f>
              <c:strCache>
                <c:ptCount val="1"/>
                <c:pt idx="0">
                  <c:v>Autre Asiatique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Feuil1!$B$15:$C$15</c:f>
              <c:numCache>
                <c:formatCode>0.0%</c:formatCode>
                <c:ptCount val="2"/>
                <c:pt idx="0">
                  <c:v>2.6091382638356381E-2</c:v>
                </c:pt>
                <c:pt idx="1">
                  <c:v>3.4962011111011999E-2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1-4543-8224-8B18162AB8FD}"/>
            </c:ext>
          </c:extLst>
        </c:ser>
        <c:ser>
          <c:idx val="9"/>
          <c:order val="9"/>
          <c:tx>
            <c:strRef>
              <c:f>Feuil1!$A$16</c:f>
              <c:strCache>
                <c:ptCount val="1"/>
                <c:pt idx="0">
                  <c:v>Nord-Américain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Feuil1!$B$16:$C$16</c:f>
              <c:numCache>
                <c:formatCode>0.0%</c:formatCode>
                <c:ptCount val="2"/>
                <c:pt idx="0">
                  <c:v>8.0635274717614277E-3</c:v>
                </c:pt>
                <c:pt idx="1">
                  <c:v>6.4645038464626178E-3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E1-4543-8224-8B18162AB8FD}"/>
            </c:ext>
          </c:extLst>
        </c:ser>
        <c:ser>
          <c:idx val="10"/>
          <c:order val="10"/>
          <c:tx>
            <c:strRef>
              <c:f>Feuil1!$A$17</c:f>
              <c:strCache>
                <c:ptCount val="1"/>
                <c:pt idx="0">
                  <c:v>Sud/Centre-Américain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Feuil1!$B$17:$C$17</c:f>
              <c:numCache>
                <c:formatCode>0.0%</c:formatCode>
                <c:ptCount val="2"/>
                <c:pt idx="0">
                  <c:v>1.7303111230766641E-2</c:v>
                </c:pt>
                <c:pt idx="1">
                  <c:v>2.2896126607258985E-2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E1-4543-8224-8B18162AB8FD}"/>
            </c:ext>
          </c:extLst>
        </c:ser>
        <c:ser>
          <c:idx val="11"/>
          <c:order val="11"/>
          <c:tx>
            <c:strRef>
              <c:f>Feuil1!$A$18</c:f>
              <c:strCache>
                <c:ptCount val="1"/>
                <c:pt idx="0">
                  <c:v>Etranger indéterminé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Feuil1!$B$6:$C$6</c:f>
              <c:numCache>
                <c:formatCode>General</c:formatCode>
                <c:ptCount val="2"/>
                <c:pt idx="0">
                  <c:v>2008</c:v>
                </c:pt>
                <c:pt idx="1">
                  <c:v>2019</c:v>
                </c:pt>
              </c:numCache>
            </c:numRef>
          </c:cat>
          <c:val>
            <c:numRef>
              <c:f>Feuil1!$B$18:$C$18</c:f>
              <c:numCache>
                <c:formatCode>0.0%</c:formatCode>
                <c:ptCount val="2"/>
                <c:pt idx="0">
                  <c:v>9.9601210550733284E-3</c:v>
                </c:pt>
                <c:pt idx="1">
                  <c:v>1.0371920291932729E-2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E1-4543-8224-8B18162AB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692960"/>
        <c:axId val="597692304"/>
      </c:barChart>
      <c:catAx>
        <c:axId val="59769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692304"/>
        <c:crosses val="autoZero"/>
        <c:auto val="1"/>
        <c:lblAlgn val="ctr"/>
        <c:lblOffset val="100"/>
        <c:noMultiLvlLbl val="0"/>
      </c:catAx>
      <c:valAx>
        <c:axId val="597692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76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06749657055376E-2"/>
          <c:y val="0.10531854903155184"/>
          <c:w val="0.93576757887781514"/>
          <c:h val="0.789362901936896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Origine Belge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Feuil1!$B$2</c:f>
              <c:numCache>
                <c:formatCode>0.0%</c:formatCode>
                <c:ptCount val="1"/>
                <c:pt idx="0">
                  <c:v>0.61541768453098833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6-4837-87C1-C72A2A1F2C2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Origine étrangère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Feuil1!$B$3</c:f>
              <c:numCache>
                <c:formatCode>0.0%</c:formatCode>
                <c:ptCount val="1"/>
                <c:pt idx="0">
                  <c:v>0.33724945782743332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6-4837-87C1-C72A2A1F2C2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Origine non déterminée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Feuil1!$B$4</c:f>
              <c:numCache>
                <c:formatCode>0.0%</c:formatCode>
                <c:ptCount val="1"/>
                <c:pt idx="0">
                  <c:v>4.7332857641578345E-2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6-4837-87C1-C72A2A1F2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673608"/>
        <c:axId val="597706080"/>
      </c:barChart>
      <c:catAx>
        <c:axId val="597673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706080"/>
        <c:crosses val="autoZero"/>
        <c:auto val="1"/>
        <c:lblAlgn val="ctr"/>
        <c:lblOffset val="100"/>
        <c:noMultiLvlLbl val="0"/>
      </c:catAx>
      <c:valAx>
        <c:axId val="597706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767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'Graph 2'!$C$3</c:f>
              <c:strCache>
                <c:ptCount val="1"/>
                <c:pt idx="0">
                  <c:v>UE-14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2'!$D$3:$G$3</c:f>
              <c:numCache>
                <c:formatCode>0.0%</c:formatCode>
                <c:ptCount val="4"/>
                <c:pt idx="0">
                  <c:v>0.29730514938645003</c:v>
                </c:pt>
                <c:pt idx="1">
                  <c:v>0.6709616593337524</c:v>
                </c:pt>
                <c:pt idx="2">
                  <c:v>0.58198913261803087</c:v>
                </c:pt>
                <c:pt idx="3">
                  <c:v>0.3274008615973602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3-4FBE-8F61-A197A4CA508A}"/>
            </c:ext>
          </c:extLst>
        </c:ser>
        <c:ser>
          <c:idx val="1"/>
          <c:order val="1"/>
          <c:tx>
            <c:strRef>
              <c:f>'Graph 2'!$C$4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2'!$D$4:$G$4</c:f>
              <c:numCache>
                <c:formatCode>0.0%</c:formatCode>
                <c:ptCount val="4"/>
                <c:pt idx="0">
                  <c:v>0.12586885295456188</c:v>
                </c:pt>
                <c:pt idx="1">
                  <c:v>5.3896920175989946E-2</c:v>
                </c:pt>
                <c:pt idx="2">
                  <c:v>5.4571901555540092E-2</c:v>
                </c:pt>
                <c:pt idx="3">
                  <c:v>0.12545720593363063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3-4FBE-8F61-A197A4CA508A}"/>
            </c:ext>
          </c:extLst>
        </c:ser>
        <c:ser>
          <c:idx val="2"/>
          <c:order val="2"/>
          <c:tx>
            <c:strRef>
              <c:f>'Graph 2'!$C$5</c:f>
              <c:strCache>
                <c:ptCount val="1"/>
                <c:pt idx="0">
                  <c:v>Candidat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2'!$D$5:$G$5</c:f>
              <c:numCache>
                <c:formatCode>0.0%</c:formatCode>
                <c:ptCount val="4"/>
                <c:pt idx="0">
                  <c:v>6.1786591745330154E-2</c:v>
                </c:pt>
                <c:pt idx="1">
                  <c:v>3.4412319296040224E-2</c:v>
                </c:pt>
                <c:pt idx="2">
                  <c:v>5.1413297905160499E-2</c:v>
                </c:pt>
                <c:pt idx="3">
                  <c:v>0.10203680961520567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3-4FBE-8F61-A197A4CA508A}"/>
            </c:ext>
          </c:extLst>
        </c:ser>
        <c:ser>
          <c:idx val="3"/>
          <c:order val="3"/>
          <c:tx>
            <c:strRef>
              <c:f>'Graph 2'!$C$6</c:f>
              <c:strCache>
                <c:ptCount val="1"/>
                <c:pt idx="0">
                  <c:v>Autre Européen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2'!$D$6:$G$6</c:f>
              <c:numCache>
                <c:formatCode>0.0%</c:formatCode>
                <c:ptCount val="4"/>
                <c:pt idx="0">
                  <c:v>4.0430316271711876E-2</c:v>
                </c:pt>
                <c:pt idx="1">
                  <c:v>0.1154934003771213</c:v>
                </c:pt>
                <c:pt idx="2">
                  <c:v>3.614802639783965E-2</c:v>
                </c:pt>
                <c:pt idx="3">
                  <c:v>6.5892871933256367E-2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73-4FBE-8F61-A197A4CA508A}"/>
            </c:ext>
          </c:extLst>
        </c:ser>
        <c:ser>
          <c:idx val="4"/>
          <c:order val="4"/>
          <c:tx>
            <c:strRef>
              <c:f>'Graph 2'!$C$7</c:f>
              <c:strCache>
                <c:ptCount val="1"/>
                <c:pt idx="0">
                  <c:v>Maghrébin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2'!$D$7:$G$7</c:f>
              <c:numCache>
                <c:formatCode>0.0%</c:formatCode>
                <c:ptCount val="4"/>
                <c:pt idx="0">
                  <c:v>0.25569257173757154</c:v>
                </c:pt>
                <c:pt idx="1">
                  <c:v>2.51414204902577E-2</c:v>
                </c:pt>
                <c:pt idx="2">
                  <c:v>0.11466413908358485</c:v>
                </c:pt>
                <c:pt idx="3">
                  <c:v>0.13893538633326211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73-4FBE-8F61-A197A4CA508A}"/>
            </c:ext>
          </c:extLst>
        </c:ser>
        <c:ser>
          <c:idx val="5"/>
          <c:order val="5"/>
          <c:tx>
            <c:strRef>
              <c:f>'Graph 2'!$C$8</c:f>
              <c:strCache>
                <c:ptCount val="1"/>
                <c:pt idx="0">
                  <c:v>Afrique subsaharienne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73-4FBE-8F61-A197A4CA508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73-4FBE-8F61-A197A4CA508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73-4FBE-8F61-A197A4CA5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2'!$D$8:$G$8</c:f>
              <c:numCache>
                <c:formatCode>0.0%</c:formatCode>
                <c:ptCount val="4"/>
                <c:pt idx="0">
                  <c:v>9.2627827813034774E-2</c:v>
                </c:pt>
                <c:pt idx="1">
                  <c:v>2.7079404986381731E-2</c:v>
                </c:pt>
                <c:pt idx="2">
                  <c:v>8.1619578616542107E-2</c:v>
                </c:pt>
                <c:pt idx="3">
                  <c:v>7.3651951887159992E-2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73-4FBE-8F61-A197A4CA508A}"/>
            </c:ext>
          </c:extLst>
        </c:ser>
        <c:ser>
          <c:idx val="6"/>
          <c:order val="6"/>
          <c:tx>
            <c:strRef>
              <c:f>'Graph 2'!$C$9</c:f>
              <c:strCache>
                <c:ptCount val="1"/>
                <c:pt idx="0">
                  <c:v>Proche/Moyen-Orient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73-4FBE-8F61-A197A4CA508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73-4FBE-8F61-A197A4CA5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2'!$D$9:$G$9</c:f>
              <c:numCache>
                <c:formatCode>0.0%</c:formatCode>
                <c:ptCount val="4"/>
                <c:pt idx="0">
                  <c:v>3.0337431503571134E-2</c:v>
                </c:pt>
                <c:pt idx="1">
                  <c:v>2.4198617221873036E-2</c:v>
                </c:pt>
                <c:pt idx="2">
                  <c:v>1.6054266018492139E-2</c:v>
                </c:pt>
                <c:pt idx="3">
                  <c:v>4.1727039493798766E-2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73-4FBE-8F61-A197A4CA508A}"/>
            </c:ext>
          </c:extLst>
        </c:ser>
        <c:ser>
          <c:idx val="7"/>
          <c:order val="7"/>
          <c:tx>
            <c:strRef>
              <c:f>'Graph 2'!$C$10</c:f>
              <c:strCache>
                <c:ptCount val="1"/>
                <c:pt idx="0">
                  <c:v>Océanien/Extrême-Orient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73-4FBE-8F61-A197A4CA5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2'!$D$10:$G$10</c:f>
              <c:numCache>
                <c:formatCode>0.0%</c:formatCode>
                <c:ptCount val="4"/>
                <c:pt idx="0">
                  <c:v>2.4004608132413275E-2</c:v>
                </c:pt>
                <c:pt idx="1">
                  <c:v>7.2805363503037918E-3</c:v>
                </c:pt>
                <c:pt idx="2">
                  <c:v>1.3177914980262009E-2</c:v>
                </c:pt>
                <c:pt idx="3">
                  <c:v>2.8929874809678603E-2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73-4FBE-8F61-A197A4CA508A}"/>
            </c:ext>
          </c:extLst>
        </c:ser>
        <c:ser>
          <c:idx val="8"/>
          <c:order val="8"/>
          <c:tx>
            <c:strRef>
              <c:f>'Graph 2'!$C$11</c:f>
              <c:strCache>
                <c:ptCount val="1"/>
                <c:pt idx="0">
                  <c:v>Autre Asiatique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73-4FBE-8F61-A197A4CA508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73-4FBE-8F61-A197A4CA5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2'!$D$11:$G$11</c:f>
              <c:numCache>
                <c:formatCode>0.0%</c:formatCode>
                <c:ptCount val="4"/>
                <c:pt idx="0">
                  <c:v>2.7312924770223134E-2</c:v>
                </c:pt>
                <c:pt idx="1">
                  <c:v>2.2522522522522521E-2</c:v>
                </c:pt>
                <c:pt idx="2">
                  <c:v>1.7162271621534692E-2</c:v>
                </c:pt>
                <c:pt idx="3">
                  <c:v>5.3726618204797578E-2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73-4FBE-8F61-A197A4CA508A}"/>
            </c:ext>
          </c:extLst>
        </c:ser>
        <c:ser>
          <c:idx val="9"/>
          <c:order val="9"/>
          <c:tx>
            <c:strRef>
              <c:f>'Graph 2'!$C$12</c:f>
              <c:strCache>
                <c:ptCount val="1"/>
                <c:pt idx="0">
                  <c:v>Nord-Américain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2'!$D$12:$G$12</c:f>
              <c:numCache>
                <c:formatCode>0.0%</c:formatCode>
                <c:ptCount val="4"/>
                <c:pt idx="0">
                  <c:v>7.3001281342941447E-3</c:v>
                </c:pt>
                <c:pt idx="1">
                  <c:v>1.5713387806411063E-3</c:v>
                </c:pt>
                <c:pt idx="2">
                  <c:v>5.7448252593770227E-3</c:v>
                </c:pt>
                <c:pt idx="3">
                  <c:v>6.6117832079521368E-3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73-4FBE-8F61-A197A4CA508A}"/>
            </c:ext>
          </c:extLst>
        </c:ser>
        <c:ser>
          <c:idx val="10"/>
          <c:order val="10"/>
          <c:tx>
            <c:strRef>
              <c:f>'Graph 2'!$C$13</c:f>
              <c:strCache>
                <c:ptCount val="1"/>
                <c:pt idx="0">
                  <c:v>Sud/Centre-Américain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2'!$D$13:$G$13</c:f>
              <c:numCache>
                <c:formatCode>0.0%</c:formatCode>
                <c:ptCount val="4"/>
                <c:pt idx="0">
                  <c:v>3.0448268507680499E-2</c:v>
                </c:pt>
                <c:pt idx="1">
                  <c:v>7.647182065786717E-3</c:v>
                </c:pt>
                <c:pt idx="2">
                  <c:v>1.4089000156223538E-2</c:v>
                </c:pt>
                <c:pt idx="3">
                  <c:v>2.5455263096003787E-2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73-4FBE-8F61-A197A4CA508A}"/>
            </c:ext>
          </c:extLst>
        </c:ser>
        <c:ser>
          <c:idx val="11"/>
          <c:order val="11"/>
          <c:tx>
            <c:strRef>
              <c:f>'Graph 2'!$C$14</c:f>
              <c:strCache>
                <c:ptCount val="1"/>
                <c:pt idx="0">
                  <c:v>Etranger indéterminé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'Graph 2'!$D$1:$G$2</c:f>
              <c:multiLvlStrCache>
                <c:ptCount val="4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</c:lvl>
                <c:lvl>
                  <c:pt idx="0">
                    <c:v>Région bruxelloise</c:v>
                  </c:pt>
                  <c:pt idx="1">
                    <c:v>Communauté germanophone</c:v>
                  </c:pt>
                  <c:pt idx="2">
                    <c:v>Région wallonne</c:v>
                  </c:pt>
                  <c:pt idx="3">
                    <c:v>Région flamande</c:v>
                  </c:pt>
                </c:lvl>
              </c:multiLvlStrCache>
            </c:multiLvlStrRef>
          </c:cat>
          <c:val>
            <c:numRef>
              <c:f>'Graph 2'!$D$14:$G$14</c:f>
              <c:numCache>
                <c:formatCode>0.0%</c:formatCode>
                <c:ptCount val="4"/>
                <c:pt idx="0">
                  <c:v>6.8853290431575781E-3</c:v>
                </c:pt>
                <c:pt idx="1">
                  <c:v>9.7946783993295618E-3</c:v>
                </c:pt>
                <c:pt idx="2">
                  <c:v>1.3365645787412584E-2</c:v>
                </c:pt>
                <c:pt idx="3">
                  <c:v>1.0174333887894179E-2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73-4FBE-8F61-A197A4CA5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4277880"/>
        <c:axId val="554285096"/>
      </c:barChart>
      <c:catAx>
        <c:axId val="554277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4285096"/>
        <c:crosses val="autoZero"/>
        <c:auto val="1"/>
        <c:lblAlgn val="ctr"/>
        <c:lblOffset val="100"/>
        <c:noMultiLvlLbl val="0"/>
      </c:catAx>
      <c:valAx>
        <c:axId val="55428509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427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56429170016601E-2"/>
          <c:y val="5.2792950430745701E-2"/>
          <c:w val="0.90673849579016297"/>
          <c:h val="0.903163005525210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'2.1'!$C$2</c:f>
              <c:strCache>
                <c:ptCount val="1"/>
                <c:pt idx="0">
                  <c:v>Werkloosheidsgraad 2019</c:v>
                </c:pt>
              </c:strCache>
            </c:strRef>
          </c:tx>
          <c:invertIfNegative val="0"/>
          <c:cat>
            <c:strRef>
              <c:f>'2.1'!$A$3:$A$12</c:f>
              <c:strCache>
                <c:ptCount val="10"/>
                <c:pt idx="0">
                  <c:v>EU-14</c:v>
                </c:pt>
                <c:pt idx="1">
                  <c:v>EU-13</c:v>
                </c:pt>
                <c:pt idx="2">
                  <c:v>Kandidaat EU</c:v>
                </c:pt>
                <c:pt idx="3">
                  <c:v>Andere Europeanen</c:v>
                </c:pt>
                <c:pt idx="4">
                  <c:v>Maghrebijnen</c:v>
                </c:pt>
                <c:pt idx="5">
                  <c:v>Sub-Sahara Afrika</c:v>
                </c:pt>
                <c:pt idx="6">
                  <c:v>Nabije/Midden-Oosten</c:v>
                </c:pt>
                <c:pt idx="7">
                  <c:v>Oceanië/Verre Oosten</c:v>
                </c:pt>
                <c:pt idx="8">
                  <c:v>Andere Aziaten</c:v>
                </c:pt>
                <c:pt idx="9">
                  <c:v>Zuid/Centraal-Amerikanen</c:v>
                </c:pt>
              </c:strCache>
            </c:strRef>
          </c:cat>
          <c:val>
            <c:numRef>
              <c:f>'2.1'!$C$3:$C$12</c:f>
              <c:numCache>
                <c:formatCode>0.0</c:formatCode>
                <c:ptCount val="10"/>
                <c:pt idx="0">
                  <c:v>3.8066966934035302</c:v>
                </c:pt>
                <c:pt idx="1">
                  <c:v>1.3804069196647284</c:v>
                </c:pt>
                <c:pt idx="2">
                  <c:v>8.0422686661126317</c:v>
                </c:pt>
                <c:pt idx="3">
                  <c:v>8.3184684204852566</c:v>
                </c:pt>
                <c:pt idx="4">
                  <c:v>11.989187724810192</c:v>
                </c:pt>
                <c:pt idx="5">
                  <c:v>10.970147351539367</c:v>
                </c:pt>
                <c:pt idx="6">
                  <c:v>8.3618693838357885</c:v>
                </c:pt>
                <c:pt idx="7">
                  <c:v>1.6804498138988857</c:v>
                </c:pt>
                <c:pt idx="8">
                  <c:v>4.0636982556466918</c:v>
                </c:pt>
                <c:pt idx="9">
                  <c:v>4.4603052470070734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C-43EB-A761-200A2E56989B}"/>
            </c:ext>
          </c:extLst>
        </c:ser>
        <c:ser>
          <c:idx val="3"/>
          <c:order val="3"/>
          <c:tx>
            <c:strRef>
              <c:f>'2.1'!$E$2</c:f>
              <c:strCache>
                <c:ptCount val="1"/>
                <c:pt idx="0">
                  <c:v>Werkzaamheidsgraad 2019</c:v>
                </c:pt>
              </c:strCache>
            </c:strRef>
          </c:tx>
          <c:invertIfNegative val="0"/>
          <c:val>
            <c:numRef>
              <c:f>'2.1'!$E$3:$E$12</c:f>
              <c:numCache>
                <c:formatCode>0.0</c:formatCode>
                <c:ptCount val="10"/>
                <c:pt idx="0">
                  <c:v>-13.3</c:v>
                </c:pt>
                <c:pt idx="1">
                  <c:v>-10.4</c:v>
                </c:pt>
                <c:pt idx="2">
                  <c:v>-22.570238131089749</c:v>
                </c:pt>
                <c:pt idx="3">
                  <c:v>-22.2</c:v>
                </c:pt>
                <c:pt idx="4">
                  <c:v>-25.8</c:v>
                </c:pt>
                <c:pt idx="5">
                  <c:v>-24.3</c:v>
                </c:pt>
                <c:pt idx="6">
                  <c:v>-35.799999999999997</c:v>
                </c:pt>
                <c:pt idx="7">
                  <c:v>-22.7</c:v>
                </c:pt>
                <c:pt idx="8">
                  <c:v>-20.74943020434814</c:v>
                </c:pt>
                <c:pt idx="9">
                  <c:v>-18.041849499830388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C-43EB-A761-200A2E569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573896"/>
        <c:axId val="2128577048"/>
      </c:barChart>
      <c:lineChart>
        <c:grouping val="standard"/>
        <c:varyColors val="0"/>
        <c:ser>
          <c:idx val="2"/>
          <c:order val="2"/>
          <c:tx>
            <c:strRef>
              <c:f>'2.1'!$D$2</c:f>
              <c:strCache>
                <c:ptCount val="1"/>
                <c:pt idx="0">
                  <c:v>Werkzaamheidsgraad 2016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</c:marker>
          <c:val>
            <c:numRef>
              <c:f>'2.1'!$D$3:$D$12</c:f>
              <c:numCache>
                <c:formatCode>0.0</c:formatCode>
                <c:ptCount val="10"/>
                <c:pt idx="0">
                  <c:v>-14.5</c:v>
                </c:pt>
                <c:pt idx="1">
                  <c:v>-12.4</c:v>
                </c:pt>
                <c:pt idx="2">
                  <c:v>-25.3</c:v>
                </c:pt>
                <c:pt idx="3">
                  <c:v>-25.4</c:v>
                </c:pt>
                <c:pt idx="4">
                  <c:v>-27.8</c:v>
                </c:pt>
                <c:pt idx="5">
                  <c:v>-28.6</c:v>
                </c:pt>
                <c:pt idx="6">
                  <c:v>-40.6</c:v>
                </c:pt>
                <c:pt idx="7">
                  <c:v>-22.9</c:v>
                </c:pt>
                <c:pt idx="8">
                  <c:v>-24</c:v>
                </c:pt>
                <c:pt idx="9">
                  <c:v>-19.299301983602778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C-43EB-A761-200A2E56989B}"/>
            </c:ext>
          </c:extLst>
        </c:ser>
        <c:ser>
          <c:idx val="0"/>
          <c:order val="0"/>
          <c:tx>
            <c:strRef>
              <c:f>'2.1'!$B$2</c:f>
              <c:strCache>
                <c:ptCount val="1"/>
                <c:pt idx="0">
                  <c:v>Werkloosheidsgraad 2016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</c:marker>
          <c:cat>
            <c:strRef>
              <c:f>'2.1'!$A$3:$A$12</c:f>
              <c:strCache>
                <c:ptCount val="10"/>
                <c:pt idx="0">
                  <c:v>EU-14</c:v>
                </c:pt>
                <c:pt idx="1">
                  <c:v>EU-13</c:v>
                </c:pt>
                <c:pt idx="2">
                  <c:v>Kandidaat EU</c:v>
                </c:pt>
                <c:pt idx="3">
                  <c:v>Andere Europeanen</c:v>
                </c:pt>
                <c:pt idx="4">
                  <c:v>Maghrebijnen</c:v>
                </c:pt>
                <c:pt idx="5">
                  <c:v>Sub-Sahara Afrika</c:v>
                </c:pt>
                <c:pt idx="6">
                  <c:v>Nabije/Midden-Oosten</c:v>
                </c:pt>
                <c:pt idx="7">
                  <c:v>Oceanië/Verre Oosten</c:v>
                </c:pt>
                <c:pt idx="8">
                  <c:v>Andere Aziaten</c:v>
                </c:pt>
                <c:pt idx="9">
                  <c:v>Zuid/Centraal-Amerikanen</c:v>
                </c:pt>
              </c:strCache>
            </c:strRef>
          </c:cat>
          <c:val>
            <c:numRef>
              <c:f>'2.1'!$B$3:$B$12</c:f>
              <c:numCache>
                <c:formatCode>0.0</c:formatCode>
                <c:ptCount val="10"/>
                <c:pt idx="0">
                  <c:v>4.9000000000000004</c:v>
                </c:pt>
                <c:pt idx="1">
                  <c:v>1.4</c:v>
                </c:pt>
                <c:pt idx="2">
                  <c:v>11.4</c:v>
                </c:pt>
                <c:pt idx="3">
                  <c:v>11.4</c:v>
                </c:pt>
                <c:pt idx="4">
                  <c:v>14.600000000000001</c:v>
                </c:pt>
                <c:pt idx="5">
                  <c:v>14.000000000000002</c:v>
                </c:pt>
                <c:pt idx="6">
                  <c:v>11.1</c:v>
                </c:pt>
                <c:pt idx="7">
                  <c:v>2.1000000000000005</c:v>
                </c:pt>
                <c:pt idx="8">
                  <c:v>4.9000000000000004</c:v>
                </c:pt>
                <c:pt idx="9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EC-43EB-A761-200A2E569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573896"/>
        <c:axId val="2128577048"/>
      </c:lineChart>
      <c:catAx>
        <c:axId val="2128573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2128577048"/>
        <c:crosses val="autoZero"/>
        <c:auto val="1"/>
        <c:lblAlgn val="ctr"/>
        <c:lblOffset val="100"/>
        <c:noMultiLvlLbl val="0"/>
      </c:catAx>
      <c:valAx>
        <c:axId val="2128577048"/>
        <c:scaling>
          <c:orientation val="minMax"/>
          <c:max val="2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2128573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175414780866988"/>
          <c:y val="0.86238926693426843"/>
          <c:w val="0.76236861192785532"/>
          <c:h val="0.10308829348000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66866985737755E-2"/>
          <c:y val="5.1460034009173192E-2"/>
          <c:w val="0.89182895110375404"/>
          <c:h val="0.51145482664927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'2.11'!$B$2</c:f>
              <c:strCache>
                <c:ptCount val="1"/>
                <c:pt idx="0">
                  <c:v>Mannen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'2.11'!$A$3:$A$15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  <c:extLst/>
            </c:strRef>
          </c:cat>
          <c:val>
            <c:numRef>
              <c:f>'2.11'!$B$3:$B$15</c:f>
              <c:numCache>
                <c:formatCode>0.0%</c:formatCode>
                <c:ptCount val="13"/>
                <c:pt idx="0">
                  <c:v>0.72670629728771463</c:v>
                </c:pt>
                <c:pt idx="1">
                  <c:v>0.78448221718501099</c:v>
                </c:pt>
                <c:pt idx="2">
                  <c:v>0.6573933217117276</c:v>
                </c:pt>
                <c:pt idx="3">
                  <c:v>0.7166136207928262</c:v>
                </c:pt>
                <c:pt idx="4">
                  <c:v>0.64578550724637684</c:v>
                </c:pt>
                <c:pt idx="5">
                  <c:v>0.60298143006242488</c:v>
                </c:pt>
                <c:pt idx="6">
                  <c:v>0.61036759946905961</c:v>
                </c:pt>
                <c:pt idx="7">
                  <c:v>0.55304126598823644</c:v>
                </c:pt>
                <c:pt idx="8">
                  <c:v>0.49657999357977134</c:v>
                </c:pt>
                <c:pt idx="9">
                  <c:v>0.58622886755585757</c:v>
                </c:pt>
                <c:pt idx="10">
                  <c:v>0.62137260199945965</c:v>
                </c:pt>
                <c:pt idx="11">
                  <c:v>0.41637529137529139</c:v>
                </c:pt>
                <c:pt idx="12" formatCode="0.00%">
                  <c:v>0.60769927104673882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BEC-4FBB-B123-5D3D338760E3}"/>
            </c:ext>
          </c:extLst>
        </c:ser>
        <c:ser>
          <c:idx val="1"/>
          <c:order val="1"/>
          <c:tx>
            <c:strRef>
              <c:f>'2.11'!$C$2</c:f>
              <c:strCache>
                <c:ptCount val="1"/>
                <c:pt idx="0">
                  <c:v>Vrouwen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'2.11'!$A$3:$A$15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  <c:extLst/>
            </c:strRef>
          </c:cat>
          <c:val>
            <c:numRef>
              <c:f>'2.11'!$C$3:$C$15</c:f>
              <c:numCache>
                <c:formatCode>0.0%</c:formatCode>
                <c:ptCount val="13"/>
                <c:pt idx="0">
                  <c:v>0.65780961680035954</c:v>
                </c:pt>
                <c:pt idx="1">
                  <c:v>0.74120012328595164</c:v>
                </c:pt>
                <c:pt idx="2">
                  <c:v>0.60168632947434642</c:v>
                </c:pt>
                <c:pt idx="3">
                  <c:v>0.60287048947261523</c:v>
                </c:pt>
                <c:pt idx="4">
                  <c:v>0.42030330018306861</c:v>
                </c:pt>
                <c:pt idx="5">
                  <c:v>0.49070487993803252</c:v>
                </c:pt>
                <c:pt idx="6">
                  <c:v>0.39505996491809459</c:v>
                </c:pt>
                <c:pt idx="7">
                  <c:v>0.48974079767700057</c:v>
                </c:pt>
                <c:pt idx="8">
                  <c:v>0.27142129764329359</c:v>
                </c:pt>
                <c:pt idx="9">
                  <c:v>0.49278208065161266</c:v>
                </c:pt>
                <c:pt idx="10">
                  <c:v>0.49661016949152542</c:v>
                </c:pt>
                <c:pt idx="11">
                  <c:v>0.38630678077682684</c:v>
                </c:pt>
                <c:pt idx="12" formatCode="0.00%">
                  <c:v>0.56666119231400891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BEC-4FBB-B123-5D3D33876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7923080"/>
        <c:axId val="2127918728"/>
      </c:barChart>
      <c:lineChart>
        <c:grouping val="standard"/>
        <c:varyColors val="0"/>
        <c:ser>
          <c:idx val="2"/>
          <c:order val="2"/>
          <c:tx>
            <c:strRef>
              <c:f>'2.11'!$D$2</c:f>
              <c:strCache>
                <c:ptCount val="1"/>
                <c:pt idx="0">
                  <c:v>Kloof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'2.11'!$A$3:$A$15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  <c:extLst/>
            </c:strRef>
          </c:cat>
          <c:val>
            <c:numRef>
              <c:f>'2.11'!$D$3:$D$15</c:f>
              <c:numCache>
                <c:formatCode>0.0</c:formatCode>
                <c:ptCount val="13"/>
                <c:pt idx="0">
                  <c:v>6.8896680487355084</c:v>
                </c:pt>
                <c:pt idx="1">
                  <c:v>4.3282093899059344</c:v>
                </c:pt>
                <c:pt idx="2">
                  <c:v>5.5706992237381181</c:v>
                </c:pt>
                <c:pt idx="3">
                  <c:v>11.374313132021097</c:v>
                </c:pt>
                <c:pt idx="4">
                  <c:v>22.548220706330824</c:v>
                </c:pt>
                <c:pt idx="5">
                  <c:v>11.227655012439236</c:v>
                </c:pt>
                <c:pt idx="6">
                  <c:v>21.530763455096501</c:v>
                </c:pt>
                <c:pt idx="7">
                  <c:v>6.3300468311235871</c:v>
                </c:pt>
                <c:pt idx="8">
                  <c:v>22.515869593647775</c:v>
                </c:pt>
                <c:pt idx="9">
                  <c:v>9.344678690424491</c:v>
                </c:pt>
                <c:pt idx="10">
                  <c:v>12.476243250793424</c:v>
                </c:pt>
                <c:pt idx="11">
                  <c:v>3.0068510598464551</c:v>
                </c:pt>
                <c:pt idx="12">
                  <c:v>4.1038078732729915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BEC-4FBB-B123-5D3D338760E3}"/>
            </c:ext>
          </c:extLst>
        </c:ser>
        <c:ser>
          <c:idx val="3"/>
          <c:order val="3"/>
          <c:tx>
            <c:strRef>
              <c:f>'2.11'!$E$2</c:f>
              <c:strCache>
                <c:ptCount val="1"/>
                <c:pt idx="0">
                  <c:v>Kloof 2017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'2.11'!$A$3:$A$15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  <c:extLst/>
            </c:strRef>
          </c:cat>
          <c:val>
            <c:numRef>
              <c:f>'2.11'!$E$3:$E$15</c:f>
              <c:numCache>
                <c:formatCode>0.0</c:formatCode>
                <c:ptCount val="13"/>
                <c:pt idx="0">
                  <c:v>7.1223834231363696</c:v>
                </c:pt>
                <c:pt idx="1">
                  <c:v>4.7093780315416893</c:v>
                </c:pt>
                <c:pt idx="2">
                  <c:v>5.9459176370552758</c:v>
                </c:pt>
                <c:pt idx="3">
                  <c:v>10.685964235477307</c:v>
                </c:pt>
                <c:pt idx="4">
                  <c:v>23.160744334659206</c:v>
                </c:pt>
                <c:pt idx="5">
                  <c:v>10.933564391795796</c:v>
                </c:pt>
                <c:pt idx="6">
                  <c:v>21.826461319180702</c:v>
                </c:pt>
                <c:pt idx="7">
                  <c:v>6.4098017421255147</c:v>
                </c:pt>
                <c:pt idx="8">
                  <c:v>18.521375036264249</c:v>
                </c:pt>
                <c:pt idx="9">
                  <c:v>9.0464279883088743</c:v>
                </c:pt>
                <c:pt idx="10">
                  <c:v>10.009367690835475</c:v>
                </c:pt>
                <c:pt idx="11">
                  <c:v>3.2163271017801085</c:v>
                </c:pt>
                <c:pt idx="12">
                  <c:v>3.0424275217274532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7BEC-4FBB-B123-5D3D33876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243000"/>
        <c:axId val="404242672"/>
      </c:lineChart>
      <c:catAx>
        <c:axId val="21279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918728"/>
        <c:crosses val="autoZero"/>
        <c:auto val="1"/>
        <c:lblAlgn val="ctr"/>
        <c:lblOffset val="100"/>
        <c:noMultiLvlLbl val="0"/>
      </c:catAx>
      <c:valAx>
        <c:axId val="212791872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923080"/>
        <c:crosses val="autoZero"/>
        <c:crossBetween val="between"/>
      </c:valAx>
      <c:valAx>
        <c:axId val="404242672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43000"/>
        <c:crosses val="max"/>
        <c:crossBetween val="between"/>
      </c:valAx>
      <c:catAx>
        <c:axId val="404243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242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42657808184233E-2"/>
          <c:y val="3.9110587918106364E-2"/>
          <c:w val="0.78194673625423661"/>
          <c:h val="0.586698572559035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'2.2'!$C$1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'2.2'!$A$2:$A$14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'2.2'!$C$2:$C$14</c:f>
              <c:numCache>
                <c:formatCode>General</c:formatCode>
                <c:ptCount val="13"/>
                <c:pt idx="0">
                  <c:v>0.23473092792004374</c:v>
                </c:pt>
                <c:pt idx="1">
                  <c:v>0.17558173959696841</c:v>
                </c:pt>
                <c:pt idx="2">
                  <c:v>0.28514040305568183</c:v>
                </c:pt>
                <c:pt idx="3">
                  <c:v>0.28575213493246282</c:v>
                </c:pt>
                <c:pt idx="4">
                  <c:v>0.36651176319853729</c:v>
                </c:pt>
                <c:pt idx="5">
                  <c:v>0.35407295105676301</c:v>
                </c:pt>
                <c:pt idx="6">
                  <c:v>0.36845610552054625</c:v>
                </c:pt>
                <c:pt idx="7">
                  <c:v>0.33269383348724685</c:v>
                </c:pt>
                <c:pt idx="8">
                  <c:v>0.50592394907273619</c:v>
                </c:pt>
                <c:pt idx="9">
                  <c:v>0.39660883968267807</c:v>
                </c:pt>
                <c:pt idx="10">
                  <c:v>0.35449768352974098</c:v>
                </c:pt>
                <c:pt idx="11">
                  <c:v>0.53491563736175018</c:v>
                </c:pt>
                <c:pt idx="12" formatCode="0.00%">
                  <c:v>0.31895213167117697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FE7-B0DC-A1367E912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977688"/>
        <c:axId val="2127973304"/>
      </c:barChart>
      <c:lineChart>
        <c:grouping val="standard"/>
        <c:varyColors val="0"/>
        <c:ser>
          <c:idx val="0"/>
          <c:order val="0"/>
          <c:tx>
            <c:strRef>
              <c:f>'2.2'!$B$1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</c:marker>
          <c:cat>
            <c:strRef>
              <c:f>'2.2'!$A$2:$A$14</c:f>
              <c:strCache>
                <c:ptCount val="13"/>
                <c:pt idx="0">
                  <c:v>Totaal*</c:v>
                </c:pt>
                <c:pt idx="1">
                  <c:v>Belgen</c:v>
                </c:pt>
                <c:pt idx="2">
                  <c:v>EU-14</c:v>
                </c:pt>
                <c:pt idx="3">
                  <c:v>EU-13</c:v>
                </c:pt>
                <c:pt idx="4">
                  <c:v>Kandidaat EU</c:v>
                </c:pt>
                <c:pt idx="5">
                  <c:v>Andere Europeanen</c:v>
                </c:pt>
                <c:pt idx="6">
                  <c:v>Maghrebijnen</c:v>
                </c:pt>
                <c:pt idx="7">
                  <c:v>Sub-Sahara Afrika</c:v>
                </c:pt>
                <c:pt idx="8">
                  <c:v>Nabije/Midden-Oosten</c:v>
                </c:pt>
                <c:pt idx="9">
                  <c:v>Oceanië/Verre Oosten</c:v>
                </c:pt>
                <c:pt idx="10">
                  <c:v>Andere Aziaten</c:v>
                </c:pt>
                <c:pt idx="11">
                  <c:v>Noord-Amerikanen</c:v>
                </c:pt>
                <c:pt idx="12">
                  <c:v>Zuid/Centraal-Amerikanen</c:v>
                </c:pt>
              </c:strCache>
            </c:strRef>
          </c:cat>
          <c:val>
            <c:numRef>
              <c:f>'2.2'!$B$2:$B$14</c:f>
              <c:numCache>
                <c:formatCode>General</c:formatCode>
                <c:ptCount val="13"/>
                <c:pt idx="0">
                  <c:v>0.24386626616776072</c:v>
                </c:pt>
                <c:pt idx="1">
                  <c:v>0.18124897751609259</c:v>
                </c:pt>
                <c:pt idx="2">
                  <c:v>0.29654798260873994</c:v>
                </c:pt>
                <c:pt idx="3">
                  <c:v>0.3020007550018875</c:v>
                </c:pt>
                <c:pt idx="4">
                  <c:v>0.38128947542162134</c:v>
                </c:pt>
                <c:pt idx="5">
                  <c:v>0.37254164831741871</c:v>
                </c:pt>
                <c:pt idx="6">
                  <c:v>0.38048991731764059</c:v>
                </c:pt>
                <c:pt idx="7">
                  <c:v>0.3594230672247718</c:v>
                </c:pt>
                <c:pt idx="8">
                  <c:v>0.54573682771550214</c:v>
                </c:pt>
                <c:pt idx="9">
                  <c:v>0.41373847926267282</c:v>
                </c:pt>
                <c:pt idx="10">
                  <c:v>0.37313536270552156</c:v>
                </c:pt>
                <c:pt idx="11">
                  <c:v>0.55710260235372122</c:v>
                </c:pt>
                <c:pt idx="12">
                  <c:v>0.3199989716430573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30-4FE7-B0DC-A1367E912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977688"/>
        <c:axId val="2127973304"/>
      </c:lineChart>
      <c:catAx>
        <c:axId val="2127977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7973304"/>
        <c:crosses val="autoZero"/>
        <c:auto val="1"/>
        <c:lblAlgn val="ctr"/>
        <c:lblOffset val="100"/>
        <c:noMultiLvlLbl val="0"/>
      </c:catAx>
      <c:valAx>
        <c:axId val="212797330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2127977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8962926246561"/>
          <c:y val="3.8495188101487311E-2"/>
          <c:w val="0.70800632788189721"/>
          <c:h val="0.614789647357072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'2.3 NL'!$A$5</c:f>
              <c:strCache>
                <c:ptCount val="1"/>
                <c:pt idx="0">
                  <c:v>Loopbaanonderbreking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NL'!$B$5:$M$5</c:f>
              <c:numCache>
                <c:formatCode>0.0%</c:formatCode>
                <c:ptCount val="12"/>
                <c:pt idx="0">
                  <c:v>7.7206718070757406E-3</c:v>
                </c:pt>
                <c:pt idx="1">
                  <c:v>1.050752008790605E-2</c:v>
                </c:pt>
                <c:pt idx="2">
                  <c:v>5.6489810107330637E-3</c:v>
                </c:pt>
                <c:pt idx="3">
                  <c:v>4.037317911506356E-3</c:v>
                </c:pt>
                <c:pt idx="4">
                  <c:v>2.6069518716577539E-3</c:v>
                </c:pt>
                <c:pt idx="5">
                  <c:v>9.3049240964783852E-3</c:v>
                </c:pt>
                <c:pt idx="6">
                  <c:v>7.9855150443687174E-3</c:v>
                </c:pt>
                <c:pt idx="7">
                  <c:v>7.4977866312527664E-3</c:v>
                </c:pt>
                <c:pt idx="8">
                  <c:v>8.8459164780909285E-3</c:v>
                </c:pt>
                <c:pt idx="9">
                  <c:v>2.1586353529287651E-2</c:v>
                </c:pt>
                <c:pt idx="10">
                  <c:v>4.9356790582356482E-3</c:v>
                </c:pt>
                <c:pt idx="11">
                  <c:v>8.5822547819025489E-3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F-41CB-9F3A-0EB6BA052CCA}"/>
            </c:ext>
          </c:extLst>
        </c:ser>
        <c:ser>
          <c:idx val="1"/>
          <c:order val="1"/>
          <c:tx>
            <c:strRef>
              <c:f>'2.3 NL'!$A$6</c:f>
              <c:strCache>
                <c:ptCount val="1"/>
                <c:pt idx="0">
                  <c:v>Vrijgestelde werkloze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NL'!$B$6:$M$6</c:f>
              <c:numCache>
                <c:formatCode>0.0%</c:formatCode>
                <c:ptCount val="12"/>
                <c:pt idx="0">
                  <c:v>2.4352905913616184E-2</c:v>
                </c:pt>
                <c:pt idx="1">
                  <c:v>2.5959755511297301E-2</c:v>
                </c:pt>
                <c:pt idx="2">
                  <c:v>2.481206274714292E-2</c:v>
                </c:pt>
                <c:pt idx="3">
                  <c:v>1.0693436630476295E-2</c:v>
                </c:pt>
                <c:pt idx="4">
                  <c:v>2.8141711229946523E-2</c:v>
                </c:pt>
                <c:pt idx="5">
                  <c:v>4.675579872081375E-2</c:v>
                </c:pt>
                <c:pt idx="6">
                  <c:v>2.8969911262565443E-2</c:v>
                </c:pt>
                <c:pt idx="7">
                  <c:v>2.7030765825586542E-2</c:v>
                </c:pt>
                <c:pt idx="8">
                  <c:v>2.1768809261094799E-2</c:v>
                </c:pt>
                <c:pt idx="9">
                  <c:v>1.442877314852385E-2</c:v>
                </c:pt>
                <c:pt idx="10">
                  <c:v>1.9850013603773801E-2</c:v>
                </c:pt>
                <c:pt idx="11">
                  <c:v>2.5954469335387306E-2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F-41CB-9F3A-0EB6BA052CCA}"/>
            </c:ext>
          </c:extLst>
        </c:ser>
        <c:ser>
          <c:idx val="2"/>
          <c:order val="2"/>
          <c:tx>
            <c:strRef>
              <c:f>'2.3 NL'!$A$7</c:f>
              <c:strCache>
                <c:ptCount val="1"/>
                <c:pt idx="0">
                  <c:v>Leefloon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NL'!$B$7:$M$7</c:f>
              <c:numCache>
                <c:formatCode>0.0%</c:formatCode>
                <c:ptCount val="12"/>
                <c:pt idx="0">
                  <c:v>5.8545410411306488E-2</c:v>
                </c:pt>
                <c:pt idx="1">
                  <c:v>7.6299704690611911E-2</c:v>
                </c:pt>
                <c:pt idx="2">
                  <c:v>0.13348976665363055</c:v>
                </c:pt>
                <c:pt idx="3">
                  <c:v>3.0989142888319058E-2</c:v>
                </c:pt>
                <c:pt idx="4">
                  <c:v>0.31734625668449196</c:v>
                </c:pt>
                <c:pt idx="5">
                  <c:v>0.24044463281189798</c:v>
                </c:pt>
                <c:pt idx="6">
                  <c:v>9.509168396149871E-2</c:v>
                </c:pt>
                <c:pt idx="7">
                  <c:v>0.13974656927844178</c:v>
                </c:pt>
                <c:pt idx="8">
                  <c:v>6.4483551831834074E-2</c:v>
                </c:pt>
                <c:pt idx="9">
                  <c:v>5.427426030220895E-2</c:v>
                </c:pt>
                <c:pt idx="10">
                  <c:v>3.452676111389999E-2</c:v>
                </c:pt>
                <c:pt idx="11">
                  <c:v>3.3907839565204219E-2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F-41CB-9F3A-0EB6BA052CCA}"/>
            </c:ext>
          </c:extLst>
        </c:ser>
        <c:ser>
          <c:idx val="3"/>
          <c:order val="3"/>
          <c:tx>
            <c:strRef>
              <c:f>'2.3 NL'!$A$8</c:f>
              <c:strCache>
                <c:ptCount val="1"/>
                <c:pt idx="0">
                  <c:v>Pensioen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NL'!$B$8:$M$8</c:f>
              <c:numCache>
                <c:formatCode>0.0%</c:formatCode>
                <c:ptCount val="12"/>
                <c:pt idx="0">
                  <c:v>0.16418128625560829</c:v>
                </c:pt>
                <c:pt idx="1">
                  <c:v>1.3941350181992995E-2</c:v>
                </c:pt>
                <c:pt idx="2">
                  <c:v>2.0162516838308782E-2</c:v>
                </c:pt>
                <c:pt idx="3">
                  <c:v>6.6561187189699382E-3</c:v>
                </c:pt>
                <c:pt idx="4">
                  <c:v>2.4398395721925135E-3</c:v>
                </c:pt>
                <c:pt idx="5">
                  <c:v>1.3042305617631193E-2</c:v>
                </c:pt>
                <c:pt idx="6">
                  <c:v>3.1720003074636807E-2</c:v>
                </c:pt>
                <c:pt idx="7">
                  <c:v>2.0694997786631253E-2</c:v>
                </c:pt>
                <c:pt idx="8">
                  <c:v>5.1766378036692789E-2</c:v>
                </c:pt>
                <c:pt idx="9">
                  <c:v>2.6812523331115185E-2</c:v>
                </c:pt>
                <c:pt idx="10">
                  <c:v>7.0862249336097513E-2</c:v>
                </c:pt>
                <c:pt idx="11">
                  <c:v>0.24740549062370634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F-41CB-9F3A-0EB6BA052CCA}"/>
            </c:ext>
          </c:extLst>
        </c:ser>
        <c:ser>
          <c:idx val="4"/>
          <c:order val="4"/>
          <c:tx>
            <c:strRef>
              <c:f>'2.3 NL'!$A$9</c:f>
              <c:strCache>
                <c:ptCount val="1"/>
                <c:pt idx="0">
                  <c:v>SWT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NL'!$B$9:$M$9</c:f>
              <c:numCache>
                <c:formatCode>0.0%</c:formatCode>
                <c:ptCount val="12"/>
                <c:pt idx="0">
                  <c:v>3.4663898650927602E-2</c:v>
                </c:pt>
                <c:pt idx="1">
                  <c:v>8.2411922258086672E-4</c:v>
                </c:pt>
                <c:pt idx="2">
                  <c:v>1.6077869030547952E-3</c:v>
                </c:pt>
                <c:pt idx="3">
                  <c:v>0</c:v>
                </c:pt>
                <c:pt idx="4">
                  <c:v>0</c:v>
                </c:pt>
                <c:pt idx="5">
                  <c:v>7.5132927487092552E-4</c:v>
                </c:pt>
                <c:pt idx="6">
                  <c:v>3.9457839042763071E-3</c:v>
                </c:pt>
                <c:pt idx="7">
                  <c:v>2.7390438247011954E-3</c:v>
                </c:pt>
                <c:pt idx="8">
                  <c:v>4.6754315423313568E-3</c:v>
                </c:pt>
                <c:pt idx="9">
                  <c:v>4.3172707058575302E-3</c:v>
                </c:pt>
                <c:pt idx="10">
                  <c:v>1.9290534455868209E-2</c:v>
                </c:pt>
                <c:pt idx="11">
                  <c:v>5.1160335270470841E-2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FF-41CB-9F3A-0EB6BA052CCA}"/>
            </c:ext>
          </c:extLst>
        </c:ser>
        <c:ser>
          <c:idx val="5"/>
          <c:order val="5"/>
          <c:tx>
            <c:strRef>
              <c:f>'2.3 NL'!$A$10</c:f>
              <c:strCache>
                <c:ptCount val="1"/>
                <c:pt idx="0">
                  <c:v>Kinderbijslag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NL'!$B$10:$M$10</c:f>
              <c:numCache>
                <c:formatCode>0.0%</c:formatCode>
                <c:ptCount val="12"/>
                <c:pt idx="0">
                  <c:v>5.1591843741220032E-3</c:v>
                </c:pt>
                <c:pt idx="1">
                  <c:v>1.1675022319895612E-3</c:v>
                </c:pt>
                <c:pt idx="2">
                  <c:v>1.1732499022291747E-3</c:v>
                </c:pt>
                <c:pt idx="3">
                  <c:v>0</c:v>
                </c:pt>
                <c:pt idx="4">
                  <c:v>3.6764705882352941E-4</c:v>
                </c:pt>
                <c:pt idx="5">
                  <c:v>1.3292748709254835E-3</c:v>
                </c:pt>
                <c:pt idx="6">
                  <c:v>1.2725580124181165E-3</c:v>
                </c:pt>
                <c:pt idx="7">
                  <c:v>8.8534749889331564E-4</c:v>
                </c:pt>
                <c:pt idx="8">
                  <c:v>1.0659983916515494E-3</c:v>
                </c:pt>
                <c:pt idx="9">
                  <c:v>9.4135977796893516E-4</c:v>
                </c:pt>
                <c:pt idx="10">
                  <c:v>2.6556099280724411E-3</c:v>
                </c:pt>
                <c:pt idx="11">
                  <c:v>8.1033793890300035E-3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FF-41CB-9F3A-0EB6BA052CCA}"/>
            </c:ext>
          </c:extLst>
        </c:ser>
        <c:ser>
          <c:idx val="6"/>
          <c:order val="6"/>
          <c:tx>
            <c:strRef>
              <c:f>'2.3 NL'!$A$11</c:f>
              <c:strCache>
                <c:ptCount val="1"/>
                <c:pt idx="0">
                  <c:v>Arbeidsongeschiktheid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NL'!$B$11:$M$11</c:f>
              <c:numCache>
                <c:formatCode>0.0%</c:formatCode>
                <c:ptCount val="12"/>
                <c:pt idx="0">
                  <c:v>0.18726484774237068</c:v>
                </c:pt>
                <c:pt idx="1">
                  <c:v>7.3346610809697135E-2</c:v>
                </c:pt>
                <c:pt idx="2">
                  <c:v>4.6191283187763436E-2</c:v>
                </c:pt>
                <c:pt idx="3">
                  <c:v>3.5244694200447381E-2</c:v>
                </c:pt>
                <c:pt idx="4">
                  <c:v>4.4852941176470588E-2</c:v>
                </c:pt>
                <c:pt idx="5">
                  <c:v>6.9873622562996077E-2</c:v>
                </c:pt>
                <c:pt idx="6">
                  <c:v>0.20144849556312827</c:v>
                </c:pt>
                <c:pt idx="7">
                  <c:v>0.12228862328463921</c:v>
                </c:pt>
                <c:pt idx="8">
                  <c:v>0.27121243290755737</c:v>
                </c:pt>
                <c:pt idx="9">
                  <c:v>8.733546491811793E-2</c:v>
                </c:pt>
                <c:pt idx="10">
                  <c:v>0.15988457868537728</c:v>
                </c:pt>
                <c:pt idx="11">
                  <c:v>0.22726531860358781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FF-41CB-9F3A-0EB6BA052CCA}"/>
            </c:ext>
          </c:extLst>
        </c:ser>
        <c:ser>
          <c:idx val="7"/>
          <c:order val="7"/>
          <c:tx>
            <c:strRef>
              <c:f>'2.3 NL'!$A$12</c:f>
              <c:strCache>
                <c:ptCount val="1"/>
                <c:pt idx="0">
                  <c:v>Tegemoetkoming handicap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NL'!$B$12:$M$12</c:f>
              <c:numCache>
                <c:formatCode>0.0%</c:formatCode>
                <c:ptCount val="12"/>
                <c:pt idx="0">
                  <c:v>4.5870741443324412E-2</c:v>
                </c:pt>
                <c:pt idx="1">
                  <c:v>2.5272989492479914E-2</c:v>
                </c:pt>
                <c:pt idx="2">
                  <c:v>2.5290053448051103E-2</c:v>
                </c:pt>
                <c:pt idx="3">
                  <c:v>1.6422063396802879E-2</c:v>
                </c:pt>
                <c:pt idx="4">
                  <c:v>3.3589572192513371E-2</c:v>
                </c:pt>
                <c:pt idx="5">
                  <c:v>3.9435154504122681E-2</c:v>
                </c:pt>
                <c:pt idx="6">
                  <c:v>4.4701802932861891E-2</c:v>
                </c:pt>
                <c:pt idx="7">
                  <c:v>5.5693891102257635E-2</c:v>
                </c:pt>
                <c:pt idx="8">
                  <c:v>4.2976566737109832E-2</c:v>
                </c:pt>
                <c:pt idx="9">
                  <c:v>2.7364354925096975E-2</c:v>
                </c:pt>
                <c:pt idx="10">
                  <c:v>3.2863651866016239E-2</c:v>
                </c:pt>
                <c:pt idx="11">
                  <c:v>5.6045729715227803E-2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FF-41CB-9F3A-0EB6BA052CCA}"/>
            </c:ext>
          </c:extLst>
        </c:ser>
        <c:ser>
          <c:idx val="8"/>
          <c:order val="8"/>
          <c:tx>
            <c:strRef>
              <c:f>'2.3 NL'!$A$13</c:f>
              <c:strCache>
                <c:ptCount val="1"/>
                <c:pt idx="0">
                  <c:v>Andere inactiviteit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'2.3 NL'!$B$4:$M$4</c:f>
              <c:strCache>
                <c:ptCount val="12"/>
                <c:pt idx="0">
                  <c:v>Totaal*</c:v>
                </c:pt>
                <c:pt idx="1">
                  <c:v>Zuid/Centraal-Amerikanen</c:v>
                </c:pt>
                <c:pt idx="2">
                  <c:v>Andere Aziaten</c:v>
                </c:pt>
                <c:pt idx="3">
                  <c:v>Oceanië/Verre Oosten</c:v>
                </c:pt>
                <c:pt idx="4">
                  <c:v>Nabije/Midden-Oosten</c:v>
                </c:pt>
                <c:pt idx="5">
                  <c:v>Sub-Sahara Afrika</c:v>
                </c:pt>
                <c:pt idx="6">
                  <c:v>Maghrebijnen</c:v>
                </c:pt>
                <c:pt idx="7">
                  <c:v>Andere Europeanen</c:v>
                </c:pt>
                <c:pt idx="8">
                  <c:v>Kandidaat EU</c:v>
                </c:pt>
                <c:pt idx="9">
                  <c:v>EU-13</c:v>
                </c:pt>
                <c:pt idx="10">
                  <c:v>EU-14</c:v>
                </c:pt>
                <c:pt idx="11">
                  <c:v>Belg</c:v>
                </c:pt>
              </c:strCache>
            </c:strRef>
          </c:cat>
          <c:val>
            <c:numRef>
              <c:f>'2.3 NL'!$B$13:$M$13</c:f>
              <c:numCache>
                <c:formatCode>0.0%</c:formatCode>
                <c:ptCount val="12"/>
                <c:pt idx="0">
                  <c:v>0.47224105340164862</c:v>
                </c:pt>
                <c:pt idx="1">
                  <c:v>0.77268044777144429</c:v>
                </c:pt>
                <c:pt idx="2">
                  <c:v>0.74162429930908613</c:v>
                </c:pt>
                <c:pt idx="3">
                  <c:v>0.89595722625347807</c:v>
                </c:pt>
                <c:pt idx="4">
                  <c:v>0.57065508021390376</c:v>
                </c:pt>
                <c:pt idx="5">
                  <c:v>0.57906295754026349</c:v>
                </c:pt>
                <c:pt idx="6">
                  <c:v>0.58486424624424571</c:v>
                </c:pt>
                <c:pt idx="7">
                  <c:v>0.62342297476759623</c:v>
                </c:pt>
                <c:pt idx="8">
                  <c:v>0.5332049148136373</c:v>
                </c:pt>
                <c:pt idx="9">
                  <c:v>0.76293963936182296</c:v>
                </c:pt>
                <c:pt idx="10">
                  <c:v>0.65513092195265887</c:v>
                </c:pt>
                <c:pt idx="11">
                  <c:v>0.34157518271548309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F-41CB-9F3A-0EB6BA052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281712"/>
        <c:axId val="408282040"/>
      </c:barChart>
      <c:catAx>
        <c:axId val="40828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282040"/>
        <c:crosses val="autoZero"/>
        <c:auto val="1"/>
        <c:lblAlgn val="ctr"/>
        <c:lblOffset val="100"/>
        <c:noMultiLvlLbl val="0"/>
      </c:catAx>
      <c:valAx>
        <c:axId val="40828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28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892388451443569E-2"/>
          <c:y val="0.72901647136627612"/>
          <c:w val="0.93321522309711291"/>
          <c:h val="0.24320581974497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90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7BC5-8D02-4DBF-ADCB-187750814663}" type="datetimeFigureOut">
              <a:rPr lang="nl-BE" smtClean="0"/>
              <a:t>10/10/2022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90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75B6-762D-479A-BBBA-3D224B64F927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940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3175-3118-40E2-BD71-F226A867A70A}" type="datetimeFigureOut">
              <a:rPr lang="nl-BE" smtClean="0"/>
              <a:t>10/10/2022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405D-9E54-4D56-9010-FA5AA26FCEDA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723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23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574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902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700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413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412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185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3652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728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8263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021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9037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9319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47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4079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6796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792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0926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3492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47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8087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997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9533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9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0" dirty="0">
                <a:effectLst/>
                <a:latin typeface="Calibri" panose="020F0502020204030204" pitchFamily="34" charset="0"/>
              </a:rPr>
              <a:t>RW</a:t>
            </a:r>
          </a:p>
          <a:p>
            <a:endParaRPr lang="en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1983D-74FA-4D60-ABA1-BB8041EDE11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51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177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647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903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631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VG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845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3334-7DA9-43A5-842F-C2C65190D605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77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C37-85F5-4F02-9D32-A94AB95DE045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71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FC90-7C6E-4D37-AA97-109AE4652F11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82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550-F7EF-4AC5-8EDE-56D7739A6E02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41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8FC8-B0BC-4201-8E83-3D3989FFCDB7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057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098-4FA2-4D14-AE68-4181B0EF14C7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980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FC18-82BD-46E5-8846-CCAB0AECE4A4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731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4679-BB74-464E-B36B-1B34C830225C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47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5B12-0390-42A6-A90B-55E84109D5F6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89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B8C-3A2A-465B-98DF-663F39F3291D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71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FD9-959A-430A-A435-C66FB31D69A1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116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40CF-E954-41B9-B81F-DAA937E71CD1}" type="datetime1">
              <a:rPr lang="nl-BE" smtClean="0"/>
              <a:t>10/10/2022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30BC-8F7F-4BA7-8123-083F8CBB8192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65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C3AC957-9D38-4F1B-8CFB-1FB169639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7326"/>
          <a:stretch/>
        </p:blipFill>
        <p:spPr>
          <a:xfrm>
            <a:off x="1008112" y="980728"/>
            <a:ext cx="7164288" cy="4464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160" y="1124744"/>
            <a:ext cx="6588224" cy="4320480"/>
          </a:xfrm>
        </p:spPr>
        <p:txBody>
          <a:bodyPr>
            <a:noAutofit/>
          </a:bodyPr>
          <a:lstStyle/>
          <a:p>
            <a:r>
              <a:rPr lang="fr-BE" sz="4000" b="1" spc="300" dirty="0">
                <a:solidFill>
                  <a:srgbClr val="002060"/>
                </a:solidFill>
              </a:rPr>
              <a:t>Monitoring </a:t>
            </a:r>
            <a:br>
              <a:rPr lang="fr-BE" sz="4000" b="1" spc="300" dirty="0">
                <a:solidFill>
                  <a:srgbClr val="002060"/>
                </a:solidFill>
              </a:rPr>
            </a:br>
            <a:r>
              <a:rPr lang="fr-BE" sz="4000" b="1" spc="300" dirty="0">
                <a:solidFill>
                  <a:srgbClr val="002060"/>
                </a:solidFill>
              </a:rPr>
              <a:t>Socioéconomique</a:t>
            </a:r>
            <a:br>
              <a:rPr lang="fr-BE" sz="4000" b="1" spc="300" dirty="0">
                <a:solidFill>
                  <a:srgbClr val="002060"/>
                </a:solidFill>
              </a:rPr>
            </a:br>
            <a:br>
              <a:rPr lang="fr-BE" sz="4000" b="1" spc="300" dirty="0">
                <a:solidFill>
                  <a:srgbClr val="002060"/>
                </a:solidFill>
              </a:rPr>
            </a:br>
            <a:br>
              <a:rPr lang="fr-BE" sz="4000" b="1" spc="300" dirty="0">
                <a:solidFill>
                  <a:srgbClr val="002060"/>
                </a:solidFill>
              </a:rPr>
            </a:br>
            <a:br>
              <a:rPr lang="fr-BE" sz="4000" b="1" spc="300" dirty="0">
                <a:solidFill>
                  <a:srgbClr val="002060"/>
                </a:solidFill>
              </a:rPr>
            </a:br>
            <a:r>
              <a:rPr lang="fr-BE" sz="4000" b="1" spc="300" dirty="0">
                <a:solidFill>
                  <a:srgbClr val="002060"/>
                </a:solidFill>
              </a:rPr>
              <a:t>Principaux résultats</a:t>
            </a:r>
            <a:endParaRPr lang="fr-BE" sz="3600" b="1" spc="300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6516216" cy="1368152"/>
          </a:xfrm>
        </p:spPr>
        <p:txBody>
          <a:bodyPr>
            <a:noAutofit/>
          </a:bodyPr>
          <a:lstStyle/>
          <a:p>
            <a:pPr algn="r"/>
            <a:r>
              <a:rPr lang="fr-BE" sz="2400" dirty="0"/>
              <a:t>Valérie Gilbert</a:t>
            </a:r>
            <a:br>
              <a:rPr lang="fr-BE" sz="2400" dirty="0"/>
            </a:br>
            <a:r>
              <a:rPr lang="nl-BE" sz="2400" i="1" dirty="0"/>
              <a:t>SPF </a:t>
            </a:r>
            <a:r>
              <a:rPr lang="nl-BE" sz="2400" i="1" dirty="0" err="1"/>
              <a:t>Emploi</a:t>
            </a:r>
            <a:r>
              <a:rPr lang="nl-BE" sz="2400" i="1" dirty="0"/>
              <a:t>, </a:t>
            </a:r>
            <a:r>
              <a:rPr lang="nl-BE" sz="2400" i="1" dirty="0" err="1"/>
              <a:t>Travail</a:t>
            </a:r>
            <a:r>
              <a:rPr lang="nl-BE" sz="2400" i="1" dirty="0"/>
              <a:t> et </a:t>
            </a:r>
            <a:r>
              <a:rPr lang="nl-BE" sz="2400" i="1" dirty="0" err="1"/>
              <a:t>Concertation</a:t>
            </a:r>
            <a:r>
              <a:rPr lang="nl-BE" sz="2400" i="1" dirty="0"/>
              <a:t> sociale</a:t>
            </a:r>
            <a:endParaRPr lang="fr-BE" sz="2400" i="1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78879" y="5439891"/>
            <a:ext cx="543609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400" dirty="0"/>
              <a:t>Rachel Waerniers </a:t>
            </a:r>
          </a:p>
          <a:p>
            <a:pPr algn="l"/>
            <a:r>
              <a:rPr lang="fr-BE" sz="2400" i="1" dirty="0" err="1"/>
              <a:t>Unia</a:t>
            </a:r>
            <a:endParaRPr lang="fr-BE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23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908DCA-C28F-4949-8B21-9806D399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10</a:t>
            </a:fld>
            <a:endParaRPr lang="nl-B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E6BAA-94B8-470C-8F1C-534D09C5D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84425"/>
            <a:ext cx="777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altLang="fr-FR" sz="2400" dirty="0" err="1">
                <a:latin typeface="+mj-lt"/>
              </a:rPr>
              <a:t>Werkzaamheidsgraad</a:t>
            </a:r>
            <a:r>
              <a:rPr lang="fr-BE" altLang="fr-FR" sz="2400" dirty="0">
                <a:latin typeface="+mj-lt"/>
              </a:rPr>
              <a:t> </a:t>
            </a:r>
            <a:r>
              <a:rPr lang="fr-BE" altLang="fr-FR" sz="2400" dirty="0" err="1">
                <a:latin typeface="+mj-lt"/>
              </a:rPr>
              <a:t>naar</a:t>
            </a:r>
            <a:r>
              <a:rPr lang="fr-BE" altLang="fr-FR" sz="2400" dirty="0">
                <a:latin typeface="+mj-lt"/>
              </a:rPr>
              <a:t> origine en </a:t>
            </a:r>
            <a:r>
              <a:rPr lang="fr-BE" altLang="fr-FR" sz="2400" dirty="0" err="1">
                <a:latin typeface="+mj-lt"/>
              </a:rPr>
              <a:t>geslacht</a:t>
            </a:r>
            <a:r>
              <a:rPr lang="fr-BE" altLang="fr-FR" sz="2400" dirty="0">
                <a:latin typeface="+mj-lt"/>
              </a:rPr>
              <a:t> (20-64 jaar, 2019) en </a:t>
            </a:r>
            <a:r>
              <a:rPr lang="fr-BE" altLang="fr-FR" sz="2400" dirty="0" err="1">
                <a:latin typeface="+mj-lt"/>
              </a:rPr>
              <a:t>kloof</a:t>
            </a:r>
            <a:r>
              <a:rPr lang="fr-BE" altLang="fr-FR" sz="2400" dirty="0">
                <a:latin typeface="+mj-lt"/>
              </a:rPr>
              <a:t> tussen </a:t>
            </a:r>
            <a:r>
              <a:rPr lang="fr-BE" altLang="fr-FR" sz="2400" dirty="0" err="1">
                <a:latin typeface="+mj-lt"/>
              </a:rPr>
              <a:t>vrouwen</a:t>
            </a:r>
            <a:r>
              <a:rPr lang="fr-BE" altLang="fr-FR" sz="2400" dirty="0">
                <a:latin typeface="+mj-lt"/>
              </a:rPr>
              <a:t> en </a:t>
            </a:r>
            <a:r>
              <a:rPr lang="fr-BE" altLang="fr-FR" sz="2400" dirty="0" err="1">
                <a:latin typeface="+mj-lt"/>
              </a:rPr>
              <a:t>mannen</a:t>
            </a:r>
            <a:r>
              <a:rPr lang="fr-BE" altLang="fr-FR" sz="2400" dirty="0">
                <a:latin typeface="+mj-lt"/>
              </a:rPr>
              <a:t>, in </a:t>
            </a:r>
            <a:r>
              <a:rPr lang="fr-BE" altLang="fr-FR" sz="2400" dirty="0" err="1">
                <a:latin typeface="+mj-lt"/>
              </a:rPr>
              <a:t>procentpunten</a:t>
            </a:r>
            <a:r>
              <a:rPr lang="fr-BE" altLang="fr-FR" sz="2400" dirty="0">
                <a:latin typeface="+mj-lt"/>
              </a:rPr>
              <a:t> (2017-2019)</a:t>
            </a:r>
          </a:p>
          <a:p>
            <a:pPr algn="ctr"/>
            <a:endParaRPr lang="fr-BE" altLang="fr-FR" sz="2400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44E56E-A3A7-405F-A3B7-35B64306A2FA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F15F846-8684-4A69-AEE2-6C2626E7B36C}"/>
              </a:ext>
            </a:extLst>
          </p:cNvPr>
          <p:cNvSpPr/>
          <p:nvPr/>
        </p:nvSpPr>
        <p:spPr>
          <a:xfrm>
            <a:off x="4610316" y="6632258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</a:t>
            </a:r>
            <a:r>
              <a:rPr lang="fr-BE" sz="800" dirty="0" err="1"/>
              <a:t>inclusief</a:t>
            </a:r>
            <a:r>
              <a:rPr lang="fr-BE" sz="800" dirty="0"/>
              <a:t> </a:t>
            </a:r>
            <a:r>
              <a:rPr lang="fr-BE" sz="800" dirty="0" err="1"/>
              <a:t>onbepaald</a:t>
            </a:r>
            <a:endParaRPr lang="fr-BE" sz="800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1426CD52-D251-4D56-9183-7C68688C5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33325"/>
              </p:ext>
            </p:extLst>
          </p:nvPr>
        </p:nvGraphicFramePr>
        <p:xfrm>
          <a:off x="683568" y="2064383"/>
          <a:ext cx="8003232" cy="40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0EF64E65-BAF6-4A8B-8BDD-4FB01586101A}"/>
              </a:ext>
            </a:extLst>
          </p:cNvPr>
          <p:cNvSpPr/>
          <p:nvPr/>
        </p:nvSpPr>
        <p:spPr>
          <a:xfrm rot="1352636">
            <a:off x="1121772" y="2362262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EE2017-C599-4B01-8200-6F0E93CFFFE9}"/>
              </a:ext>
            </a:extLst>
          </p:cNvPr>
          <p:cNvSpPr/>
          <p:nvPr/>
        </p:nvSpPr>
        <p:spPr>
          <a:xfrm rot="1352636">
            <a:off x="1640674" y="2169800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29CDB24-8B36-4D17-9BF9-05AB34B5E497}"/>
              </a:ext>
            </a:extLst>
          </p:cNvPr>
          <p:cNvSpPr/>
          <p:nvPr/>
        </p:nvSpPr>
        <p:spPr>
          <a:xfrm rot="1352636">
            <a:off x="2235517" y="2492914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1829A0C-9F4E-421B-8989-09D512BCDC22}"/>
              </a:ext>
            </a:extLst>
          </p:cNvPr>
          <p:cNvSpPr/>
          <p:nvPr/>
        </p:nvSpPr>
        <p:spPr>
          <a:xfrm rot="1233354">
            <a:off x="2809510" y="2459737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7D6F9-5304-4E84-9C51-B113A258580B}"/>
              </a:ext>
            </a:extLst>
          </p:cNvPr>
          <p:cNvSpPr/>
          <p:nvPr/>
        </p:nvSpPr>
        <p:spPr>
          <a:xfrm rot="1233354">
            <a:off x="7672513" y="2635316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245CA08-5806-4C4A-BA75-8CEFE8CD6B89}"/>
              </a:ext>
            </a:extLst>
          </p:cNvPr>
          <p:cNvSpPr/>
          <p:nvPr/>
        </p:nvSpPr>
        <p:spPr>
          <a:xfrm rot="1233354">
            <a:off x="7200633" y="3139330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0EC761C-CFB2-42E4-AD18-E2A501A5CEBB}"/>
              </a:ext>
            </a:extLst>
          </p:cNvPr>
          <p:cNvSpPr/>
          <p:nvPr/>
        </p:nvSpPr>
        <p:spPr>
          <a:xfrm rot="1233354">
            <a:off x="6021592" y="2770440"/>
            <a:ext cx="696451" cy="386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0D32BCC-3293-4012-810F-87D99D33D51F}"/>
              </a:ext>
            </a:extLst>
          </p:cNvPr>
          <p:cNvSpPr/>
          <p:nvPr/>
        </p:nvSpPr>
        <p:spPr>
          <a:xfrm rot="3428339">
            <a:off x="4223458" y="2863290"/>
            <a:ext cx="1011567" cy="392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D3CB395-C8E4-436A-AD29-2F3F31E014C7}"/>
              </a:ext>
            </a:extLst>
          </p:cNvPr>
          <p:cNvSpPr/>
          <p:nvPr/>
        </p:nvSpPr>
        <p:spPr>
          <a:xfrm rot="3695210">
            <a:off x="3712737" y="2772811"/>
            <a:ext cx="1011567" cy="392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0D5EC11-87D6-495B-AAB5-613B0EFE167A}"/>
              </a:ext>
            </a:extLst>
          </p:cNvPr>
          <p:cNvSpPr/>
          <p:nvPr/>
        </p:nvSpPr>
        <p:spPr>
          <a:xfrm rot="4204488">
            <a:off x="3089088" y="2698295"/>
            <a:ext cx="1061348" cy="392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6451B4D-CAF6-4FD2-9398-E203530C78FC}"/>
              </a:ext>
            </a:extLst>
          </p:cNvPr>
          <p:cNvSpPr/>
          <p:nvPr/>
        </p:nvSpPr>
        <p:spPr>
          <a:xfrm rot="1233354">
            <a:off x="4949159" y="2787551"/>
            <a:ext cx="678371" cy="374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59215B3-1381-431F-A698-2BEEECA78FB3}"/>
              </a:ext>
            </a:extLst>
          </p:cNvPr>
          <p:cNvSpPr/>
          <p:nvPr/>
        </p:nvSpPr>
        <p:spPr>
          <a:xfrm rot="3989936">
            <a:off x="5133078" y="3159614"/>
            <a:ext cx="1431186" cy="392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8CD330E-A37F-476D-87EA-992580F00A14}"/>
              </a:ext>
            </a:extLst>
          </p:cNvPr>
          <p:cNvSpPr/>
          <p:nvPr/>
        </p:nvSpPr>
        <p:spPr>
          <a:xfrm>
            <a:off x="3385765" y="2575626"/>
            <a:ext cx="492868" cy="1836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E8B36BE-0FB5-4802-8DC4-E130281E6880}"/>
              </a:ext>
            </a:extLst>
          </p:cNvPr>
          <p:cNvSpPr/>
          <p:nvPr/>
        </p:nvSpPr>
        <p:spPr>
          <a:xfrm>
            <a:off x="4464397" y="2560595"/>
            <a:ext cx="492868" cy="1836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06DA00D-449D-4C58-8709-FB643DDBFE75}"/>
              </a:ext>
            </a:extLst>
          </p:cNvPr>
          <p:cNvSpPr/>
          <p:nvPr/>
        </p:nvSpPr>
        <p:spPr>
          <a:xfrm>
            <a:off x="5623149" y="2549741"/>
            <a:ext cx="492868" cy="1836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14">
            <a:extLst>
              <a:ext uri="{FF2B5EF4-FFF2-40B4-BE49-F238E27FC236}">
                <a16:creationId xmlns:a16="http://schemas.microsoft.com/office/drawing/2014/main" id="{6E5646E0-3A09-4B7A-BA28-EB648E7A790E}"/>
              </a:ext>
            </a:extLst>
          </p:cNvPr>
          <p:cNvSpPr/>
          <p:nvPr/>
        </p:nvSpPr>
        <p:spPr>
          <a:xfrm rot="1233354">
            <a:off x="6587734" y="2700080"/>
            <a:ext cx="700723" cy="41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D8B3FA-53BB-4EE0-8D09-F549BAD0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11</a:t>
            </a:fld>
            <a:endParaRPr lang="nl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EB34CE-35B0-4E1F-BB1C-ADCBA3604B34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57274F-20D8-4555-A2CC-F061BB2A02D2}"/>
              </a:ext>
            </a:extLst>
          </p:cNvPr>
          <p:cNvSpPr txBox="1"/>
          <p:nvPr/>
        </p:nvSpPr>
        <p:spPr>
          <a:xfrm>
            <a:off x="1187624" y="710351"/>
            <a:ext cx="72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+mj-lt"/>
              </a:rPr>
              <a:t>Inactiviteitsgraad</a:t>
            </a:r>
            <a:r>
              <a:rPr lang="fr-FR" sz="2400" dirty="0">
                <a:latin typeface="+mj-lt"/>
              </a:rPr>
              <a:t> volgens origine (25-64 jaar, 2017-2019)</a:t>
            </a:r>
            <a:endParaRPr lang="nl-BE" sz="2400" dirty="0">
              <a:latin typeface="+mj-l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9D5FC92-D8E6-40FF-B77F-85999AE54D0F}"/>
              </a:ext>
            </a:extLst>
          </p:cNvPr>
          <p:cNvSpPr/>
          <p:nvPr/>
        </p:nvSpPr>
        <p:spPr>
          <a:xfrm>
            <a:off x="4610316" y="6632258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</a:t>
            </a:r>
            <a:r>
              <a:rPr lang="fr-BE" sz="800" dirty="0" err="1"/>
              <a:t>inclusief</a:t>
            </a:r>
            <a:r>
              <a:rPr lang="fr-BE" sz="800" dirty="0"/>
              <a:t> </a:t>
            </a:r>
            <a:r>
              <a:rPr lang="fr-BE" sz="800" dirty="0" err="1"/>
              <a:t>onbepaald</a:t>
            </a:r>
            <a:endParaRPr lang="fr-BE" sz="800" dirty="0"/>
          </a:p>
        </p:txBody>
      </p:sp>
      <p:graphicFrame>
        <p:nvGraphicFramePr>
          <p:cNvPr id="9" name="Graphique 2">
            <a:extLst>
              <a:ext uri="{FF2B5EF4-FFF2-40B4-BE49-F238E27FC236}">
                <a16:creationId xmlns:a16="http://schemas.microsoft.com/office/drawing/2014/main" id="{7E8EF3EB-B53F-4C0D-9F40-E760904E7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228218"/>
              </p:ext>
            </p:extLst>
          </p:nvPr>
        </p:nvGraphicFramePr>
        <p:xfrm>
          <a:off x="563416" y="1611144"/>
          <a:ext cx="8147247" cy="474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DDEC1047-1A1F-43B8-9ABD-FB4AC4C99042}"/>
              </a:ext>
            </a:extLst>
          </p:cNvPr>
          <p:cNvSpPr/>
          <p:nvPr/>
        </p:nvSpPr>
        <p:spPr>
          <a:xfrm>
            <a:off x="5309010" y="2204864"/>
            <a:ext cx="415117" cy="2376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8D4990-4905-4E1A-81E1-14E370077D6A}"/>
              </a:ext>
            </a:extLst>
          </p:cNvPr>
          <p:cNvSpPr/>
          <p:nvPr/>
        </p:nvSpPr>
        <p:spPr>
          <a:xfrm>
            <a:off x="3419872" y="2852935"/>
            <a:ext cx="253825" cy="1728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A245D4-483D-40A8-B5F3-3C574768BDD3}"/>
              </a:ext>
            </a:extLst>
          </p:cNvPr>
          <p:cNvSpPr/>
          <p:nvPr/>
        </p:nvSpPr>
        <p:spPr>
          <a:xfrm>
            <a:off x="3923928" y="2924944"/>
            <a:ext cx="253826" cy="1656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396FA4-E419-4E9B-9211-6C1E950BBCC6}"/>
              </a:ext>
            </a:extLst>
          </p:cNvPr>
          <p:cNvSpPr/>
          <p:nvPr/>
        </p:nvSpPr>
        <p:spPr>
          <a:xfrm>
            <a:off x="4427984" y="2852935"/>
            <a:ext cx="253825" cy="1728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11BA3D-313C-4563-8422-7FC4A3F5978C}"/>
              </a:ext>
            </a:extLst>
          </p:cNvPr>
          <p:cNvSpPr/>
          <p:nvPr/>
        </p:nvSpPr>
        <p:spPr>
          <a:xfrm>
            <a:off x="6317122" y="2924944"/>
            <a:ext cx="355401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D89D231-02AE-4940-A1A3-98C6DF87727E}"/>
              </a:ext>
            </a:extLst>
          </p:cNvPr>
          <p:cNvSpPr/>
          <p:nvPr/>
        </p:nvSpPr>
        <p:spPr>
          <a:xfrm>
            <a:off x="5819675" y="2708920"/>
            <a:ext cx="355401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38BE5FB-530B-47F1-BB80-5BC3226BD657}"/>
              </a:ext>
            </a:extLst>
          </p:cNvPr>
          <p:cNvSpPr/>
          <p:nvPr/>
        </p:nvSpPr>
        <p:spPr>
          <a:xfrm>
            <a:off x="1885788" y="3645024"/>
            <a:ext cx="415117" cy="9362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95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ACE2AC-2BF9-4D71-A5F5-73D856B6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12</a:t>
            </a:fld>
            <a:endParaRPr lang="nl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A50B2-D4F1-4D8B-936E-6EDD088D0A9F}"/>
              </a:ext>
            </a:extLst>
          </p:cNvPr>
          <p:cNvSpPr/>
          <p:nvPr/>
        </p:nvSpPr>
        <p:spPr>
          <a:xfrm>
            <a:off x="1243364" y="53180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+mj-lt"/>
              </a:rPr>
              <a:t>Verdeling</a:t>
            </a:r>
            <a:r>
              <a:rPr lang="fr-BE" sz="2400" dirty="0">
                <a:latin typeface="+mj-lt"/>
              </a:rPr>
              <a:t> van de </a:t>
            </a:r>
            <a:r>
              <a:rPr lang="fr-BE" sz="2400" dirty="0" err="1">
                <a:latin typeface="+mj-lt"/>
              </a:rPr>
              <a:t>inactieven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naar</a:t>
            </a:r>
            <a:r>
              <a:rPr lang="fr-BE" sz="2400" dirty="0">
                <a:latin typeface="+mj-lt"/>
              </a:rPr>
              <a:t> type </a:t>
            </a:r>
            <a:r>
              <a:rPr lang="fr-BE" sz="2400" dirty="0" err="1">
                <a:latin typeface="+mj-lt"/>
              </a:rPr>
              <a:t>inactiviteit</a:t>
            </a:r>
            <a:r>
              <a:rPr lang="fr-BE" sz="2400" dirty="0">
                <a:latin typeface="+mj-lt"/>
              </a:rPr>
              <a:t>, volgens origine (25-64 jaar, 2019)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B715A6-BF32-4493-90FC-1D3F02E8943A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1E501869-4384-406E-97A0-F695F7D6D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66006"/>
              </p:ext>
            </p:extLst>
          </p:nvPr>
        </p:nvGraphicFramePr>
        <p:xfrm>
          <a:off x="539552" y="1595437"/>
          <a:ext cx="8424936" cy="449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710F024A-10B7-4A37-AF84-3E0F1BDCA9E7}"/>
              </a:ext>
            </a:extLst>
          </p:cNvPr>
          <p:cNvSpPr/>
          <p:nvPr/>
        </p:nvSpPr>
        <p:spPr>
          <a:xfrm>
            <a:off x="2915816" y="4221088"/>
            <a:ext cx="1008112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2FD452-85F7-42EF-BF54-6B9E5EC05E9A}"/>
              </a:ext>
            </a:extLst>
          </p:cNvPr>
          <p:cNvSpPr/>
          <p:nvPr/>
        </p:nvSpPr>
        <p:spPr>
          <a:xfrm>
            <a:off x="4132984" y="4221088"/>
            <a:ext cx="1159096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0548FA9-E0EE-436B-98AC-5B78AB39D5E9}"/>
              </a:ext>
            </a:extLst>
          </p:cNvPr>
          <p:cNvSpPr/>
          <p:nvPr/>
        </p:nvSpPr>
        <p:spPr>
          <a:xfrm>
            <a:off x="2627784" y="4221088"/>
            <a:ext cx="288032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E09107-9F23-4F3B-BFCC-012B45A5B324}"/>
              </a:ext>
            </a:extLst>
          </p:cNvPr>
          <p:cNvSpPr/>
          <p:nvPr/>
        </p:nvSpPr>
        <p:spPr>
          <a:xfrm>
            <a:off x="5292080" y="4221087"/>
            <a:ext cx="288032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A45F47-99FE-4793-8A3A-C2C14C00005E}"/>
              </a:ext>
            </a:extLst>
          </p:cNvPr>
          <p:cNvSpPr/>
          <p:nvPr/>
        </p:nvSpPr>
        <p:spPr>
          <a:xfrm>
            <a:off x="5588234" y="4226973"/>
            <a:ext cx="2800189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D9B6C8-CC46-4B81-9E09-D808382A9658}"/>
              </a:ext>
            </a:extLst>
          </p:cNvPr>
          <p:cNvSpPr/>
          <p:nvPr/>
        </p:nvSpPr>
        <p:spPr>
          <a:xfrm>
            <a:off x="4610794" y="1789888"/>
            <a:ext cx="1401366" cy="184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91A7055-FC03-4EE1-9AF0-72952D177072}"/>
              </a:ext>
            </a:extLst>
          </p:cNvPr>
          <p:cNvSpPr/>
          <p:nvPr/>
        </p:nvSpPr>
        <p:spPr>
          <a:xfrm>
            <a:off x="3286246" y="2468360"/>
            <a:ext cx="1717801" cy="184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4CF67ED-E658-43F9-8752-24FE15AF69D4}"/>
              </a:ext>
            </a:extLst>
          </p:cNvPr>
          <p:cNvSpPr/>
          <p:nvPr/>
        </p:nvSpPr>
        <p:spPr>
          <a:xfrm>
            <a:off x="4610316" y="6632258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</a:t>
            </a:r>
            <a:r>
              <a:rPr lang="fr-BE" sz="800" dirty="0" err="1"/>
              <a:t>inclusief</a:t>
            </a:r>
            <a:r>
              <a:rPr lang="fr-BE" sz="800" dirty="0"/>
              <a:t> </a:t>
            </a:r>
            <a:r>
              <a:rPr lang="fr-BE" sz="800" dirty="0" err="1"/>
              <a:t>onbepaald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38759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BC2F2-6035-4400-80AF-A1D73C10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13</a:t>
            </a:fld>
            <a:endParaRPr lang="nl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B717FC-F689-4E81-8DC7-788595D1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72816"/>
            <a:ext cx="5349240" cy="4017874"/>
          </a:xfrm>
          <a:prstGeom prst="rect">
            <a:avLst/>
          </a:prstGeom>
        </p:spPr>
      </p:pic>
      <p:sp>
        <p:nvSpPr>
          <p:cNvPr id="8" name="Rechthoek 6">
            <a:extLst>
              <a:ext uri="{FF2B5EF4-FFF2-40B4-BE49-F238E27FC236}">
                <a16:creationId xmlns:a16="http://schemas.microsoft.com/office/drawing/2014/main" id="{5FF5A8ED-C022-408B-A459-0EA1ED601C6A}"/>
              </a:ext>
            </a:extLst>
          </p:cNvPr>
          <p:cNvSpPr/>
          <p:nvPr/>
        </p:nvSpPr>
        <p:spPr>
          <a:xfrm>
            <a:off x="1642237" y="476671"/>
            <a:ext cx="5859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Part de bas et hauts salaires selon l'origine (18-64 ans, 2008-2019)</a:t>
            </a:r>
            <a:endParaRPr lang="nl-BE" sz="2400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F45800-8834-4B4D-8529-7A3D8E9E448C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10" name="Ellipse 10">
            <a:extLst>
              <a:ext uri="{FF2B5EF4-FFF2-40B4-BE49-F238E27FC236}">
                <a16:creationId xmlns:a16="http://schemas.microsoft.com/office/drawing/2014/main" id="{04280D5A-747E-BC0F-2EB1-959BA8CD3B34}"/>
              </a:ext>
            </a:extLst>
          </p:cNvPr>
          <p:cNvSpPr/>
          <p:nvPr/>
        </p:nvSpPr>
        <p:spPr>
          <a:xfrm>
            <a:off x="4572000" y="2348880"/>
            <a:ext cx="21602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84072C7A-A9DC-551D-732A-303E81218C11}"/>
              </a:ext>
            </a:extLst>
          </p:cNvPr>
          <p:cNvSpPr/>
          <p:nvPr/>
        </p:nvSpPr>
        <p:spPr>
          <a:xfrm>
            <a:off x="4625208" y="4365104"/>
            <a:ext cx="21602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id="{6AD2FB83-F46A-1855-E88F-88804837DBEC}"/>
              </a:ext>
            </a:extLst>
          </p:cNvPr>
          <p:cNvSpPr/>
          <p:nvPr/>
        </p:nvSpPr>
        <p:spPr>
          <a:xfrm>
            <a:off x="4427984" y="2636912"/>
            <a:ext cx="2756952" cy="5906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Ellipse 10">
            <a:extLst>
              <a:ext uri="{FF2B5EF4-FFF2-40B4-BE49-F238E27FC236}">
                <a16:creationId xmlns:a16="http://schemas.microsoft.com/office/drawing/2014/main" id="{83839856-3557-3B5F-4EB5-6E49EBADB1CD}"/>
              </a:ext>
            </a:extLst>
          </p:cNvPr>
          <p:cNvSpPr/>
          <p:nvPr/>
        </p:nvSpPr>
        <p:spPr>
          <a:xfrm>
            <a:off x="4487721" y="5148330"/>
            <a:ext cx="2756952" cy="66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96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629811-B9E4-4583-BDE9-F1A5A01C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14</a:t>
            </a:fld>
            <a:endParaRPr lang="nl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421A93-ECB8-4BF0-A40E-36DA2B85F4D4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097C702-41A9-4862-AE92-3833321B8D1D}"/>
              </a:ext>
            </a:extLst>
          </p:cNvPr>
          <p:cNvSpPr/>
          <p:nvPr/>
        </p:nvSpPr>
        <p:spPr>
          <a:xfrm>
            <a:off x="1642237" y="476671"/>
            <a:ext cx="5859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Part des bas salaires selon l'origine et le niveau de diplôme (18-64 ans, 2018)</a:t>
            </a:r>
            <a:endParaRPr lang="nl-BE" sz="2400" dirty="0">
              <a:latin typeface="+mj-lt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3AC6FBE9-1678-4BBC-A86A-857AEDEAE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599571"/>
              </p:ext>
            </p:extLst>
          </p:nvPr>
        </p:nvGraphicFramePr>
        <p:xfrm>
          <a:off x="467544" y="1412776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avec flèche 6">
            <a:extLst>
              <a:ext uri="{FF2B5EF4-FFF2-40B4-BE49-F238E27FC236}">
                <a16:creationId xmlns:a16="http://schemas.microsoft.com/office/drawing/2014/main" id="{B33908A8-2908-A94E-C967-8C331223A6FB}"/>
              </a:ext>
            </a:extLst>
          </p:cNvPr>
          <p:cNvCxnSpPr>
            <a:cxnSpLocks/>
          </p:cNvCxnSpPr>
          <p:nvPr/>
        </p:nvCxnSpPr>
        <p:spPr>
          <a:xfrm flipH="1">
            <a:off x="6372200" y="3861048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8">
            <a:extLst>
              <a:ext uri="{FF2B5EF4-FFF2-40B4-BE49-F238E27FC236}">
                <a16:creationId xmlns:a16="http://schemas.microsoft.com/office/drawing/2014/main" id="{F96F143D-6DEB-C647-9437-426C50B5303A}"/>
              </a:ext>
            </a:extLst>
          </p:cNvPr>
          <p:cNvCxnSpPr>
            <a:cxnSpLocks/>
          </p:cNvCxnSpPr>
          <p:nvPr/>
        </p:nvCxnSpPr>
        <p:spPr>
          <a:xfrm flipH="1">
            <a:off x="8172400" y="2708920"/>
            <a:ext cx="288032" cy="48269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8">
            <a:extLst>
              <a:ext uri="{FF2B5EF4-FFF2-40B4-BE49-F238E27FC236}">
                <a16:creationId xmlns:a16="http://schemas.microsoft.com/office/drawing/2014/main" id="{477E65C9-5857-8507-4898-40DEAD06F3EE}"/>
              </a:ext>
            </a:extLst>
          </p:cNvPr>
          <p:cNvCxnSpPr>
            <a:cxnSpLocks/>
          </p:cNvCxnSpPr>
          <p:nvPr/>
        </p:nvCxnSpPr>
        <p:spPr>
          <a:xfrm flipH="1">
            <a:off x="7213729" y="2852936"/>
            <a:ext cx="288032" cy="48269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58EFE7-5AFA-442C-8F04-A02EB525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15</a:t>
            </a:fld>
            <a:endParaRPr lang="nl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482004-9412-48E6-AAF7-084B6FAC5091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ED47C92-36FB-4D8F-AD0B-21480DBDC8E6}"/>
              </a:ext>
            </a:extLst>
          </p:cNvPr>
          <p:cNvSpPr/>
          <p:nvPr/>
        </p:nvSpPr>
        <p:spPr>
          <a:xfrm>
            <a:off x="1301543" y="501650"/>
            <a:ext cx="667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Taux d’emploi selon l’origine et le niveau de diplôme (20-64 ans, 2018)</a:t>
            </a:r>
            <a:endParaRPr lang="nl-BE" sz="2400" dirty="0">
              <a:latin typeface="+mj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A2A8A4C-717C-475D-BF08-2AFE9EF78C7D}"/>
              </a:ext>
            </a:extLst>
          </p:cNvPr>
          <p:cNvSpPr/>
          <p:nvPr/>
        </p:nvSpPr>
        <p:spPr>
          <a:xfrm>
            <a:off x="4610316" y="6632258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y compris les indéterminés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FADA2279-7154-4BF0-9923-704B3976A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80520"/>
              </p:ext>
            </p:extLst>
          </p:nvPr>
        </p:nvGraphicFramePr>
        <p:xfrm>
          <a:off x="829896" y="1844824"/>
          <a:ext cx="7560840" cy="404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èche : virage 44">
            <a:extLst>
              <a:ext uri="{FF2B5EF4-FFF2-40B4-BE49-F238E27FC236}">
                <a16:creationId xmlns:a16="http://schemas.microsoft.com/office/drawing/2014/main" id="{70F29DDA-6701-91FA-ABE3-9BFE38ED48BF}"/>
              </a:ext>
            </a:extLst>
          </p:cNvPr>
          <p:cNvSpPr/>
          <p:nvPr/>
        </p:nvSpPr>
        <p:spPr>
          <a:xfrm>
            <a:off x="1308617" y="2080765"/>
            <a:ext cx="225838" cy="931501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354CDA-5192-A08B-2499-428B45018B5F}"/>
              </a:ext>
            </a:extLst>
          </p:cNvPr>
          <p:cNvSpPr txBox="1"/>
          <p:nvPr/>
        </p:nvSpPr>
        <p:spPr>
          <a:xfrm>
            <a:off x="1907704" y="1706324"/>
            <a:ext cx="534153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/>
                </a:solidFill>
              </a:rPr>
              <a:t>86%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991BFE-ECEA-D911-DB82-06ADF27BC5BA}"/>
              </a:ext>
            </a:extLst>
          </p:cNvPr>
          <p:cNvSpPr txBox="1"/>
          <p:nvPr/>
        </p:nvSpPr>
        <p:spPr>
          <a:xfrm>
            <a:off x="2426841" y="2073191"/>
            <a:ext cx="534153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75%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524A2E0-613C-97D5-3F9C-B68A0BCD33D4}"/>
              </a:ext>
            </a:extLst>
          </p:cNvPr>
          <p:cNvSpPr txBox="1"/>
          <p:nvPr/>
        </p:nvSpPr>
        <p:spPr>
          <a:xfrm>
            <a:off x="5148064" y="2546515"/>
            <a:ext cx="534153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4250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85FF66-34F7-4696-9BBD-3A5221C7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16</a:t>
            </a:fld>
            <a:endParaRPr lang="nl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CA83D7-CAFA-45AE-859D-B6FACDCAADC4}"/>
              </a:ext>
            </a:extLst>
          </p:cNvPr>
          <p:cNvSpPr txBox="1"/>
          <p:nvPr/>
        </p:nvSpPr>
        <p:spPr>
          <a:xfrm>
            <a:off x="0" y="6671739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7AE42C8-8B1D-47BB-8A34-A99F51D8C945}"/>
              </a:ext>
            </a:extLst>
          </p:cNvPr>
          <p:cNvSpPr/>
          <p:nvPr/>
        </p:nvSpPr>
        <p:spPr>
          <a:xfrm>
            <a:off x="758663" y="47721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Taux d’emploi des personnes diplômées de l’enseignement supérieur selon le niveau de diplôme et l’origine (25-64 ans, 2018)</a:t>
            </a:r>
            <a:endParaRPr lang="nl-BE" sz="2400" dirty="0">
              <a:latin typeface="+mj-lt"/>
            </a:endParaRP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EBEDD6EE-2738-4B39-ABD1-CA290924D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687642"/>
              </p:ext>
            </p:extLst>
          </p:nvPr>
        </p:nvGraphicFramePr>
        <p:xfrm>
          <a:off x="856620" y="1657786"/>
          <a:ext cx="7560840" cy="424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avec flèche 6">
            <a:extLst>
              <a:ext uri="{FF2B5EF4-FFF2-40B4-BE49-F238E27FC236}">
                <a16:creationId xmlns:a16="http://schemas.microsoft.com/office/drawing/2014/main" id="{893309E8-B4FD-CCBD-46FB-B8D2B95F3DBC}"/>
              </a:ext>
            </a:extLst>
          </p:cNvPr>
          <p:cNvCxnSpPr>
            <a:cxnSpLocks/>
          </p:cNvCxnSpPr>
          <p:nvPr/>
        </p:nvCxnSpPr>
        <p:spPr>
          <a:xfrm flipH="1">
            <a:off x="2771800" y="1820406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6">
            <a:extLst>
              <a:ext uri="{FF2B5EF4-FFF2-40B4-BE49-F238E27FC236}">
                <a16:creationId xmlns:a16="http://schemas.microsoft.com/office/drawing/2014/main" id="{AAED87CF-11CC-1AD4-6E0D-A9F88F09ADF9}"/>
              </a:ext>
            </a:extLst>
          </p:cNvPr>
          <p:cNvCxnSpPr>
            <a:cxnSpLocks/>
          </p:cNvCxnSpPr>
          <p:nvPr/>
        </p:nvCxnSpPr>
        <p:spPr>
          <a:xfrm flipH="1">
            <a:off x="3275856" y="2072434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6">
            <a:extLst>
              <a:ext uri="{FF2B5EF4-FFF2-40B4-BE49-F238E27FC236}">
                <a16:creationId xmlns:a16="http://schemas.microsoft.com/office/drawing/2014/main" id="{CE25C4B5-7CD2-9659-E197-8327E498E6CC}"/>
              </a:ext>
            </a:extLst>
          </p:cNvPr>
          <p:cNvCxnSpPr>
            <a:cxnSpLocks/>
          </p:cNvCxnSpPr>
          <p:nvPr/>
        </p:nvCxnSpPr>
        <p:spPr>
          <a:xfrm flipH="1">
            <a:off x="3792876" y="1988840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6">
            <a:extLst>
              <a:ext uri="{FF2B5EF4-FFF2-40B4-BE49-F238E27FC236}">
                <a16:creationId xmlns:a16="http://schemas.microsoft.com/office/drawing/2014/main" id="{ADDDD688-22F5-F844-3880-C9D0F76E9599}"/>
              </a:ext>
            </a:extLst>
          </p:cNvPr>
          <p:cNvCxnSpPr>
            <a:cxnSpLocks/>
          </p:cNvCxnSpPr>
          <p:nvPr/>
        </p:nvCxnSpPr>
        <p:spPr>
          <a:xfrm flipH="1">
            <a:off x="6462700" y="1988840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6">
            <a:extLst>
              <a:ext uri="{FF2B5EF4-FFF2-40B4-BE49-F238E27FC236}">
                <a16:creationId xmlns:a16="http://schemas.microsoft.com/office/drawing/2014/main" id="{B38CEFD7-A2A3-8571-4CA6-F4281B1B1F3A}"/>
              </a:ext>
            </a:extLst>
          </p:cNvPr>
          <p:cNvCxnSpPr>
            <a:cxnSpLocks/>
          </p:cNvCxnSpPr>
          <p:nvPr/>
        </p:nvCxnSpPr>
        <p:spPr>
          <a:xfrm flipH="1">
            <a:off x="8028384" y="2072434"/>
            <a:ext cx="181000" cy="504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1F2E2E9D-A7E2-4213-5778-9E2F3524E60E}"/>
              </a:ext>
            </a:extLst>
          </p:cNvPr>
          <p:cNvCxnSpPr>
            <a:cxnSpLocks/>
          </p:cNvCxnSpPr>
          <p:nvPr/>
        </p:nvCxnSpPr>
        <p:spPr>
          <a:xfrm flipH="1">
            <a:off x="5541114" y="2308477"/>
            <a:ext cx="288032" cy="48269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8">
            <a:extLst>
              <a:ext uri="{FF2B5EF4-FFF2-40B4-BE49-F238E27FC236}">
                <a16:creationId xmlns:a16="http://schemas.microsoft.com/office/drawing/2014/main" id="{24D2E4F0-F137-44B8-A90D-BABEB2FE5797}"/>
              </a:ext>
            </a:extLst>
          </p:cNvPr>
          <p:cNvSpPr/>
          <p:nvPr/>
        </p:nvSpPr>
        <p:spPr>
          <a:xfrm>
            <a:off x="4572000" y="6632920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y compris les indéterminés</a:t>
            </a:r>
          </a:p>
        </p:txBody>
      </p:sp>
    </p:spTree>
    <p:extLst>
      <p:ext uri="{BB962C8B-B14F-4D97-AF65-F5344CB8AC3E}">
        <p14:creationId xmlns:p14="http://schemas.microsoft.com/office/powerpoint/2010/main" val="23438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A0EDAC-A058-4E4D-A6B7-A5375D90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17</a:t>
            </a:fld>
            <a:endParaRPr lang="nl-BE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6629727-C23B-4DA0-98D8-E92584B300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01600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E83DFC-2A18-482F-9625-FABB1184BF46}"/>
              </a:ext>
            </a:extLst>
          </p:cNvPr>
          <p:cNvSpPr txBox="1"/>
          <p:nvPr/>
        </p:nvSpPr>
        <p:spPr>
          <a:xfrm>
            <a:off x="1115616" y="501650"/>
            <a:ext cx="77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Taux d’emploi des personnes ayant un diplôme de master selon l’origine et le domaine d’études (25-64 ans, 2018)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915F1843-D5E7-42F6-8B9B-C1ADB9461ED3}"/>
              </a:ext>
            </a:extLst>
          </p:cNvPr>
          <p:cNvGraphicFramePr>
            <a:graphicFrameLocks/>
          </p:cNvGraphicFramePr>
          <p:nvPr/>
        </p:nvGraphicFramePr>
        <p:xfrm>
          <a:off x="539552" y="1439226"/>
          <a:ext cx="7848872" cy="472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FF23618-225B-463A-B654-0BBDBD776692}"/>
              </a:ext>
            </a:extLst>
          </p:cNvPr>
          <p:cNvCxnSpPr>
            <a:cxnSpLocks/>
          </p:cNvCxnSpPr>
          <p:nvPr/>
        </p:nvCxnSpPr>
        <p:spPr>
          <a:xfrm>
            <a:off x="1331640" y="1922078"/>
            <a:ext cx="432048" cy="642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44F4D8-0F3D-4D40-AAA3-EADA552C4E5D}"/>
              </a:ext>
            </a:extLst>
          </p:cNvPr>
          <p:cNvCxnSpPr>
            <a:cxnSpLocks/>
          </p:cNvCxnSpPr>
          <p:nvPr/>
        </p:nvCxnSpPr>
        <p:spPr>
          <a:xfrm>
            <a:off x="7601594" y="1922078"/>
            <a:ext cx="391217" cy="498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A36EC210-00F6-4F76-814D-EB20DBDCB2A7}"/>
              </a:ext>
            </a:extLst>
          </p:cNvPr>
          <p:cNvSpPr/>
          <p:nvPr/>
        </p:nvSpPr>
        <p:spPr>
          <a:xfrm rot="1328984">
            <a:off x="6585530" y="1650598"/>
            <a:ext cx="824090" cy="392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C596E4A-0325-485B-9AF7-2178D3A79AF0}"/>
              </a:ext>
            </a:extLst>
          </p:cNvPr>
          <p:cNvCxnSpPr>
            <a:cxnSpLocks/>
          </p:cNvCxnSpPr>
          <p:nvPr/>
        </p:nvCxnSpPr>
        <p:spPr>
          <a:xfrm>
            <a:off x="4031940" y="1809353"/>
            <a:ext cx="432048" cy="539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3">
            <a:extLst>
              <a:ext uri="{FF2B5EF4-FFF2-40B4-BE49-F238E27FC236}">
                <a16:creationId xmlns:a16="http://schemas.microsoft.com/office/drawing/2014/main" id="{A7F00C43-8C99-4643-B12F-440695DF7D4C}"/>
              </a:ext>
            </a:extLst>
          </p:cNvPr>
          <p:cNvSpPr txBox="1"/>
          <p:nvPr/>
        </p:nvSpPr>
        <p:spPr>
          <a:xfrm>
            <a:off x="0" y="6671739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</p:spTree>
    <p:extLst>
      <p:ext uri="{BB962C8B-B14F-4D97-AF65-F5344CB8AC3E}">
        <p14:creationId xmlns:p14="http://schemas.microsoft.com/office/powerpoint/2010/main" val="35994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D356A9-A3D1-4CED-AF30-3A74F820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0722"/>
            <a:ext cx="8764735" cy="5496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7D9AEA-6846-4903-B367-11BCF9CE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18</a:t>
            </a:fld>
            <a:endParaRPr lang="nl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E18C20-274A-4722-8B51-6C875843E3B8}"/>
              </a:ext>
            </a:extLst>
          </p:cNvPr>
          <p:cNvSpPr txBox="1"/>
          <p:nvPr/>
        </p:nvSpPr>
        <p:spPr>
          <a:xfrm>
            <a:off x="1547663" y="33265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Netto-evolutie van de werkgelegenheid (2011-2018) volgens sector en origine</a:t>
            </a:r>
            <a:endParaRPr lang="fr-FR" sz="20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FA8611-E961-481A-943A-BA9C76D7514E}"/>
              </a:ext>
            </a:extLst>
          </p:cNvPr>
          <p:cNvSpPr/>
          <p:nvPr/>
        </p:nvSpPr>
        <p:spPr>
          <a:xfrm>
            <a:off x="1331640" y="4725144"/>
            <a:ext cx="2592288" cy="28803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933EA4-BF7F-4EA3-BE95-5E10734D7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971" y="1821932"/>
            <a:ext cx="2621507" cy="3109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F4ACF4-8CA0-4757-A32D-5E610D6D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88" y="3789040"/>
            <a:ext cx="1102360" cy="2880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F98A6E-C6C1-4CB6-9DCF-0BC0D502F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449" y="2115125"/>
            <a:ext cx="761383" cy="1989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9F1C54-7D79-4F5C-962B-D0F1E83B4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465" y="1652591"/>
            <a:ext cx="617367" cy="16131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FCFFB1F-8F37-4C02-83AA-1E03B124085D}"/>
              </a:ext>
            </a:extLst>
          </p:cNvPr>
          <p:cNvSpPr/>
          <p:nvPr/>
        </p:nvSpPr>
        <p:spPr>
          <a:xfrm>
            <a:off x="2195736" y="2535249"/>
            <a:ext cx="2621506" cy="82174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93E5BAC6-5596-415F-B68B-BBFBDAB745DE}"/>
              </a:ext>
            </a:extLst>
          </p:cNvPr>
          <p:cNvSpPr/>
          <p:nvPr/>
        </p:nvSpPr>
        <p:spPr>
          <a:xfrm rot="2055051">
            <a:off x="1171249" y="1868798"/>
            <a:ext cx="92252" cy="285649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73AC65F8-50A7-4BD2-BA5D-13B8B7C0E1A3}"/>
              </a:ext>
            </a:extLst>
          </p:cNvPr>
          <p:cNvSpPr/>
          <p:nvPr/>
        </p:nvSpPr>
        <p:spPr>
          <a:xfrm rot="2055051">
            <a:off x="2057815" y="2206054"/>
            <a:ext cx="92252" cy="285649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011608C5-1865-41A2-BDE0-D81F5FD1DCA2}"/>
              </a:ext>
            </a:extLst>
          </p:cNvPr>
          <p:cNvSpPr/>
          <p:nvPr/>
        </p:nvSpPr>
        <p:spPr>
          <a:xfrm rot="2055051">
            <a:off x="1910460" y="3932008"/>
            <a:ext cx="92252" cy="285649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39A770E8-1505-486D-8A67-4F8BA91EB58B}"/>
              </a:ext>
            </a:extLst>
          </p:cNvPr>
          <p:cNvSpPr/>
          <p:nvPr/>
        </p:nvSpPr>
        <p:spPr>
          <a:xfrm rot="2055051">
            <a:off x="1052739" y="4869635"/>
            <a:ext cx="92252" cy="285649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490B54BE-5119-4817-BE99-4E9C1B5369D1}"/>
              </a:ext>
            </a:extLst>
          </p:cNvPr>
          <p:cNvSpPr/>
          <p:nvPr/>
        </p:nvSpPr>
        <p:spPr>
          <a:xfrm rot="2055051">
            <a:off x="2252323" y="1527683"/>
            <a:ext cx="92252" cy="285649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D92B612F-A7B5-45E3-ACAB-3F5D75E7E2AE}"/>
              </a:ext>
            </a:extLst>
          </p:cNvPr>
          <p:cNvSpPr/>
          <p:nvPr/>
        </p:nvSpPr>
        <p:spPr>
          <a:xfrm rot="13884898">
            <a:off x="4886090" y="2536441"/>
            <a:ext cx="92252" cy="285649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94DAAC-AF26-4C86-9E39-D737F58C1FC3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9121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245CCE-5CD7-47D6-9017-DA7EDA38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19</a:t>
            </a:fld>
            <a:endParaRPr lang="nl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0798B-3844-4416-A887-4C5D5EF47751}"/>
              </a:ext>
            </a:extLst>
          </p:cNvPr>
          <p:cNvSpPr/>
          <p:nvPr/>
        </p:nvSpPr>
        <p:spPr>
          <a:xfrm>
            <a:off x="1045721" y="416338"/>
            <a:ext cx="752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400" dirty="0">
                <a:solidFill>
                  <a:srgbClr val="000000"/>
                </a:solidFill>
                <a:latin typeface="+mj-lt"/>
              </a:rPr>
              <a:t>Verdeling van de studiedomeinen bij werknemers in 5 sectoren volgens origine (2018)</a:t>
            </a:r>
            <a:endParaRPr lang="fr-BE" sz="24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638759-06DD-48FB-9F0D-17A5DF3BF0A8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graphicFrame>
        <p:nvGraphicFramePr>
          <p:cNvPr id="7" name="Graphique 1">
            <a:extLst>
              <a:ext uri="{FF2B5EF4-FFF2-40B4-BE49-F238E27FC236}">
                <a16:creationId xmlns:a16="http://schemas.microsoft.com/office/drawing/2014/main" id="{B35EC1A7-BF92-40FF-9224-A24B95EA4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150456"/>
              </p:ext>
            </p:extLst>
          </p:nvPr>
        </p:nvGraphicFramePr>
        <p:xfrm>
          <a:off x="715433" y="1462090"/>
          <a:ext cx="7713134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A23502E1-931F-4E6D-92FE-B32253AA219D}"/>
              </a:ext>
            </a:extLst>
          </p:cNvPr>
          <p:cNvSpPr/>
          <p:nvPr/>
        </p:nvSpPr>
        <p:spPr>
          <a:xfrm rot="529082">
            <a:off x="1432758" y="3547197"/>
            <a:ext cx="1150015" cy="287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B451A1-6153-4F8C-9903-DDC0D835BC31}"/>
              </a:ext>
            </a:extLst>
          </p:cNvPr>
          <p:cNvSpPr/>
          <p:nvPr/>
        </p:nvSpPr>
        <p:spPr>
          <a:xfrm rot="2393094">
            <a:off x="2701064" y="3097008"/>
            <a:ext cx="1370745" cy="356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0AC657-D0E2-4998-935D-D9A1FB896D05}"/>
              </a:ext>
            </a:extLst>
          </p:cNvPr>
          <p:cNvSpPr/>
          <p:nvPr/>
        </p:nvSpPr>
        <p:spPr>
          <a:xfrm rot="529082">
            <a:off x="4228434" y="4307122"/>
            <a:ext cx="1150015" cy="357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5224CF2-B62F-4E18-B153-D0119E3AF3E6}"/>
              </a:ext>
            </a:extLst>
          </p:cNvPr>
          <p:cNvSpPr/>
          <p:nvPr/>
        </p:nvSpPr>
        <p:spPr>
          <a:xfrm rot="20655498">
            <a:off x="5522385" y="2446473"/>
            <a:ext cx="1287283" cy="267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5386CD-B45B-457F-9F2C-13FEC11CA85B}"/>
              </a:ext>
            </a:extLst>
          </p:cNvPr>
          <p:cNvSpPr/>
          <p:nvPr/>
        </p:nvSpPr>
        <p:spPr>
          <a:xfrm rot="21137402">
            <a:off x="7017858" y="3041886"/>
            <a:ext cx="1134742" cy="374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75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pPr algn="r"/>
            <a:r>
              <a:rPr lang="nl-BE" dirty="0"/>
              <a:t>1. Méthodologie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547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20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197768" y="677987"/>
            <a:ext cx="8748464" cy="662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Schoolachterstand (zonder onbekenden) van de bevolking volgens origine </a:t>
            </a:r>
          </a:p>
          <a:p>
            <a:r>
              <a:rPr lang="nl-NL" sz="2000" dirty="0"/>
              <a:t>(20-34 jaar, 2018)</a:t>
            </a:r>
            <a:endParaRPr lang="en-BE" sz="20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527B843-E927-4DF2-A3A2-EA719BF43092}"/>
              </a:ext>
            </a:extLst>
          </p:cNvPr>
          <p:cNvSpPr/>
          <p:nvPr/>
        </p:nvSpPr>
        <p:spPr>
          <a:xfrm>
            <a:off x="4499992" y="6642556"/>
            <a:ext cx="33185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</a:t>
            </a:r>
            <a:r>
              <a:rPr lang="nl-NL" sz="800" dirty="0"/>
              <a:t>Inclusief de personen van onbepaalde origine en de Noord-Amerikanen</a:t>
            </a:r>
            <a:endParaRPr lang="fr-BE" sz="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FC2882-31F3-4EE6-9CEB-11427E5290B8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D5DA52-5A7E-4BFE-A2A7-A02814C2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89804"/>
            <a:ext cx="8825822" cy="506353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FE20AC9-53CC-41BE-843B-D3ED81B6AC1F}"/>
              </a:ext>
            </a:extLst>
          </p:cNvPr>
          <p:cNvSpPr/>
          <p:nvPr/>
        </p:nvSpPr>
        <p:spPr>
          <a:xfrm>
            <a:off x="899592" y="3501008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8142560-5DDE-48C8-BAE1-15C17500A40E}"/>
              </a:ext>
            </a:extLst>
          </p:cNvPr>
          <p:cNvSpPr/>
          <p:nvPr/>
        </p:nvSpPr>
        <p:spPr>
          <a:xfrm>
            <a:off x="899592" y="2056801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8BF8017-58DE-4599-985F-5F921BF7B330}"/>
              </a:ext>
            </a:extLst>
          </p:cNvPr>
          <p:cNvSpPr/>
          <p:nvPr/>
        </p:nvSpPr>
        <p:spPr>
          <a:xfrm>
            <a:off x="913130" y="1484784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3A7F831-9CEE-4859-A038-D1899C112CF0}"/>
              </a:ext>
            </a:extLst>
          </p:cNvPr>
          <p:cNvSpPr/>
          <p:nvPr/>
        </p:nvSpPr>
        <p:spPr>
          <a:xfrm>
            <a:off x="1619672" y="3429000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1420C5C-AD06-4B4E-B276-8C18E359ABFC}"/>
              </a:ext>
            </a:extLst>
          </p:cNvPr>
          <p:cNvSpPr/>
          <p:nvPr/>
        </p:nvSpPr>
        <p:spPr>
          <a:xfrm>
            <a:off x="2272499" y="3609020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6A81F9A-4716-4AD0-9421-03303DEAA325}"/>
              </a:ext>
            </a:extLst>
          </p:cNvPr>
          <p:cNvSpPr/>
          <p:nvPr/>
        </p:nvSpPr>
        <p:spPr>
          <a:xfrm>
            <a:off x="4283968" y="4077072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F9A19E1-E8F1-4753-B5A4-B0FFDFA384DB}"/>
              </a:ext>
            </a:extLst>
          </p:cNvPr>
          <p:cNvSpPr/>
          <p:nvPr/>
        </p:nvSpPr>
        <p:spPr>
          <a:xfrm>
            <a:off x="3608350" y="4077072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E58D811-5DFB-4AE3-AB4B-5D9143A78884}"/>
              </a:ext>
            </a:extLst>
          </p:cNvPr>
          <p:cNvSpPr/>
          <p:nvPr/>
        </p:nvSpPr>
        <p:spPr>
          <a:xfrm>
            <a:off x="4952647" y="3966029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EE31541-60C4-4B91-86B7-24DACA9BA61F}"/>
              </a:ext>
            </a:extLst>
          </p:cNvPr>
          <p:cNvSpPr/>
          <p:nvPr/>
        </p:nvSpPr>
        <p:spPr>
          <a:xfrm>
            <a:off x="5628265" y="4069289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6C1F717-F2AE-4DC6-A256-642C8681A6E9}"/>
              </a:ext>
            </a:extLst>
          </p:cNvPr>
          <p:cNvSpPr/>
          <p:nvPr/>
        </p:nvSpPr>
        <p:spPr>
          <a:xfrm>
            <a:off x="3519426" y="1484784"/>
            <a:ext cx="548518" cy="2196244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E5F304B-428F-4917-9318-B160083AB70B}"/>
              </a:ext>
            </a:extLst>
          </p:cNvPr>
          <p:cNvSpPr/>
          <p:nvPr/>
        </p:nvSpPr>
        <p:spPr>
          <a:xfrm>
            <a:off x="4205090" y="1500372"/>
            <a:ext cx="548518" cy="2196244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EE62A4B-9D11-400B-B99A-56AA845AEEFD}"/>
              </a:ext>
            </a:extLst>
          </p:cNvPr>
          <p:cNvSpPr/>
          <p:nvPr/>
        </p:nvSpPr>
        <p:spPr>
          <a:xfrm>
            <a:off x="4882823" y="1500372"/>
            <a:ext cx="548518" cy="20150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F47A2D-5B73-4871-9696-F0329765CD86}"/>
              </a:ext>
            </a:extLst>
          </p:cNvPr>
          <p:cNvSpPr/>
          <p:nvPr/>
        </p:nvSpPr>
        <p:spPr>
          <a:xfrm>
            <a:off x="5580681" y="1484784"/>
            <a:ext cx="548518" cy="212121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F1E4876-D5F8-4EF7-9D09-D929591FA7C9}"/>
              </a:ext>
            </a:extLst>
          </p:cNvPr>
          <p:cNvSpPr/>
          <p:nvPr/>
        </p:nvSpPr>
        <p:spPr>
          <a:xfrm>
            <a:off x="4253263" y="1529988"/>
            <a:ext cx="432048" cy="11569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A54AF08-D719-4F2F-AE82-F53319B3D0E6}"/>
              </a:ext>
            </a:extLst>
          </p:cNvPr>
          <p:cNvSpPr/>
          <p:nvPr/>
        </p:nvSpPr>
        <p:spPr>
          <a:xfrm>
            <a:off x="5628846" y="1521024"/>
            <a:ext cx="432048" cy="1156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6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2" animBg="1"/>
      <p:bldP spid="23" grpId="0" animBg="1"/>
      <p:bldP spid="23" grpId="1" animBg="1"/>
      <p:bldP spid="24" grpId="0" animBg="1"/>
      <p:bldP spid="24" grpId="2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FA1E8E0-B14A-4960-91F9-456BE355E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8" y="1309355"/>
            <a:ext cx="8705843" cy="507840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21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383396" y="573481"/>
            <a:ext cx="8507288" cy="767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Aandeel gediplomeerden van het hoger onderwijs en rem op het behalen van een diploma van het hoger onderwijs (20-34 jaar)</a:t>
            </a:r>
            <a:endParaRPr lang="en-BE" sz="2000" dirty="0">
              <a:solidFill>
                <a:schemeClr val="accent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CE458C-883F-4098-A4C8-CEF1644EA8E8}"/>
              </a:ext>
            </a:extLst>
          </p:cNvPr>
          <p:cNvSpPr/>
          <p:nvPr/>
        </p:nvSpPr>
        <p:spPr>
          <a:xfrm>
            <a:off x="4499992" y="6642265"/>
            <a:ext cx="33185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</a:t>
            </a:r>
            <a:r>
              <a:rPr lang="nl-NL" sz="800" dirty="0"/>
              <a:t>inclusief de personen van onbepaalde origine en de Noord-Amerikanen</a:t>
            </a:r>
            <a:endParaRPr lang="fr-BE" sz="8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1D7A078-2B97-4124-868C-9357BCE5BE04}"/>
              </a:ext>
            </a:extLst>
          </p:cNvPr>
          <p:cNvSpPr txBox="1"/>
          <p:nvPr/>
        </p:nvSpPr>
        <p:spPr>
          <a:xfrm>
            <a:off x="863585" y="16288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33CC"/>
                </a:solidFill>
              </a:rPr>
              <a:t>= rem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96E979-6B0B-4C64-8E37-A3712DBAC234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4CB5587F-A7EC-433A-9C7A-852267244798}"/>
              </a:ext>
            </a:extLst>
          </p:cNvPr>
          <p:cNvSpPr/>
          <p:nvPr/>
        </p:nvSpPr>
        <p:spPr>
          <a:xfrm rot="10800000">
            <a:off x="863584" y="1844824"/>
            <a:ext cx="180023" cy="1757885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08549B0-27E2-46FC-8AFF-1D43DBADB8B8}"/>
              </a:ext>
            </a:extLst>
          </p:cNvPr>
          <p:cNvSpPr/>
          <p:nvPr/>
        </p:nvSpPr>
        <p:spPr>
          <a:xfrm>
            <a:off x="611560" y="1716602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8EDACE5-3FBB-4450-9933-C4B78BA8A6F3}"/>
              </a:ext>
            </a:extLst>
          </p:cNvPr>
          <p:cNvSpPr/>
          <p:nvPr/>
        </p:nvSpPr>
        <p:spPr>
          <a:xfrm>
            <a:off x="755576" y="3429000"/>
            <a:ext cx="306036" cy="28900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F2FB71-8539-4809-822E-8DA9C9D87BAB}"/>
              </a:ext>
            </a:extLst>
          </p:cNvPr>
          <p:cNvSpPr txBox="1"/>
          <p:nvPr/>
        </p:nvSpPr>
        <p:spPr>
          <a:xfrm>
            <a:off x="683568" y="138289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33CC"/>
                </a:solidFill>
              </a:rPr>
              <a:t>61,1%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4BDF21-D8BF-4585-9F6B-FC91A37A482C}"/>
              </a:ext>
            </a:extLst>
          </p:cNvPr>
          <p:cNvSpPr txBox="1"/>
          <p:nvPr/>
        </p:nvSpPr>
        <p:spPr>
          <a:xfrm>
            <a:off x="881028" y="31350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33CC"/>
                </a:solidFill>
              </a:rPr>
              <a:t>26,7%</a:t>
            </a:r>
          </a:p>
        </p:txBody>
      </p: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3F080CF2-B4B0-4DD8-9267-22B76101970D}"/>
              </a:ext>
            </a:extLst>
          </p:cNvPr>
          <p:cNvSpPr/>
          <p:nvPr/>
        </p:nvSpPr>
        <p:spPr>
          <a:xfrm rot="10800000">
            <a:off x="1533241" y="1815616"/>
            <a:ext cx="180023" cy="1757885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7B4E1395-B05B-42E4-82B4-731DE402809B}"/>
              </a:ext>
            </a:extLst>
          </p:cNvPr>
          <p:cNvSpPr/>
          <p:nvPr/>
        </p:nvSpPr>
        <p:spPr>
          <a:xfrm rot="10800000">
            <a:off x="7610759" y="2425380"/>
            <a:ext cx="180023" cy="1651692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B1677F32-1160-4F26-BCE6-55509F7D1873}"/>
              </a:ext>
            </a:extLst>
          </p:cNvPr>
          <p:cNvSpPr/>
          <p:nvPr/>
        </p:nvSpPr>
        <p:spPr>
          <a:xfrm rot="10800000">
            <a:off x="8280415" y="2196867"/>
            <a:ext cx="172876" cy="1521135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Accolade ouvrante 29">
            <a:extLst>
              <a:ext uri="{FF2B5EF4-FFF2-40B4-BE49-F238E27FC236}">
                <a16:creationId xmlns:a16="http://schemas.microsoft.com/office/drawing/2014/main" id="{D32A7639-1DA8-4BE5-9A9B-63FA838EBAA7}"/>
              </a:ext>
            </a:extLst>
          </p:cNvPr>
          <p:cNvSpPr/>
          <p:nvPr/>
        </p:nvSpPr>
        <p:spPr>
          <a:xfrm rot="10800000">
            <a:off x="3563887" y="3198129"/>
            <a:ext cx="180023" cy="1061728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27227CEF-7E6F-4CE8-8151-A7EB33480481}"/>
              </a:ext>
            </a:extLst>
          </p:cNvPr>
          <p:cNvSpPr/>
          <p:nvPr/>
        </p:nvSpPr>
        <p:spPr>
          <a:xfrm rot="10800000">
            <a:off x="4208372" y="2684491"/>
            <a:ext cx="180023" cy="1061728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Accolade ouvrante 31">
            <a:extLst>
              <a:ext uri="{FF2B5EF4-FFF2-40B4-BE49-F238E27FC236}">
                <a16:creationId xmlns:a16="http://schemas.microsoft.com/office/drawing/2014/main" id="{FEBF2753-BD92-486A-8DA0-4D5993C66605}"/>
              </a:ext>
            </a:extLst>
          </p:cNvPr>
          <p:cNvSpPr/>
          <p:nvPr/>
        </p:nvSpPr>
        <p:spPr>
          <a:xfrm rot="10800000">
            <a:off x="5580112" y="2511772"/>
            <a:ext cx="180022" cy="1206229"/>
          </a:xfrm>
          <a:prstGeom prst="leftBrace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1294C2B-4035-479A-89AB-3BAEA31F1417}"/>
              </a:ext>
            </a:extLst>
          </p:cNvPr>
          <p:cNvSpPr/>
          <p:nvPr/>
        </p:nvSpPr>
        <p:spPr>
          <a:xfrm>
            <a:off x="3268006" y="2987919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E11A3A-C07D-46DA-9BA0-BF92003D862D}"/>
              </a:ext>
            </a:extLst>
          </p:cNvPr>
          <p:cNvSpPr/>
          <p:nvPr/>
        </p:nvSpPr>
        <p:spPr>
          <a:xfrm>
            <a:off x="3982510" y="2497544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3C13C8-6AD9-4ED0-8278-2665B58AE115}"/>
              </a:ext>
            </a:extLst>
          </p:cNvPr>
          <p:cNvSpPr/>
          <p:nvPr/>
        </p:nvSpPr>
        <p:spPr>
          <a:xfrm>
            <a:off x="4665635" y="2412924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DB99A1B-9414-4EA2-93E2-56C7F668B795}"/>
              </a:ext>
            </a:extLst>
          </p:cNvPr>
          <p:cNvSpPr/>
          <p:nvPr/>
        </p:nvSpPr>
        <p:spPr>
          <a:xfrm>
            <a:off x="5317957" y="2295960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310B331-45FA-4201-960E-5E2B9EC2D3ED}"/>
              </a:ext>
            </a:extLst>
          </p:cNvPr>
          <p:cNvCxnSpPr>
            <a:cxnSpLocks/>
          </p:cNvCxnSpPr>
          <p:nvPr/>
        </p:nvCxnSpPr>
        <p:spPr>
          <a:xfrm flipV="1">
            <a:off x="1043608" y="1916832"/>
            <a:ext cx="0" cy="1532378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5A678F6-EBAB-4591-9A64-672D7FF44641}"/>
              </a:ext>
            </a:extLst>
          </p:cNvPr>
          <p:cNvCxnSpPr>
            <a:cxnSpLocks/>
          </p:cNvCxnSpPr>
          <p:nvPr/>
        </p:nvCxnSpPr>
        <p:spPr>
          <a:xfrm flipV="1">
            <a:off x="1120999" y="1901566"/>
            <a:ext cx="0" cy="2111736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54A4ABD-128B-4DE1-81BF-484D4F793DB5}"/>
              </a:ext>
            </a:extLst>
          </p:cNvPr>
          <p:cNvCxnSpPr>
            <a:cxnSpLocks/>
          </p:cNvCxnSpPr>
          <p:nvPr/>
        </p:nvCxnSpPr>
        <p:spPr>
          <a:xfrm flipV="1">
            <a:off x="1187624" y="1916832"/>
            <a:ext cx="0" cy="2363235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14" grpId="0" animBg="1"/>
      <p:bldP spid="19" grpId="0" animBg="1"/>
      <p:bldP spid="19" grpId="1" animBg="1"/>
      <p:bldP spid="20" grpId="0" animBg="1"/>
      <p:bldP spid="20" grpId="1" animBg="1"/>
      <p:bldP spid="15" grpId="0"/>
      <p:bldP spid="15" grpId="1"/>
      <p:bldP spid="22" grpId="0"/>
      <p:bldP spid="22" grpId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1" grpId="0" animBg="1"/>
      <p:bldP spid="32" grpId="0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22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50455" cy="662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Werkzaamheidsgraad volgens origine, opleidingsniveau en schoolachterstand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(25-34 jaar, 2018)</a:t>
            </a:r>
            <a:endParaRPr lang="en-BE" sz="2000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E41EF5-DB39-4737-8BA8-2BBC9F2AC45C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A395CA-EBA6-46F0-90AA-01EE4B8E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" y="2276872"/>
            <a:ext cx="9077487" cy="312038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C04B48A2-342C-4F46-ABA7-FCECCB8E9781}"/>
              </a:ext>
            </a:extLst>
          </p:cNvPr>
          <p:cNvSpPr/>
          <p:nvPr/>
        </p:nvSpPr>
        <p:spPr>
          <a:xfrm>
            <a:off x="2288396" y="2783390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B05CBF4-DA4F-4739-B32D-7406CC6F679F}"/>
              </a:ext>
            </a:extLst>
          </p:cNvPr>
          <p:cNvSpPr/>
          <p:nvPr/>
        </p:nvSpPr>
        <p:spPr>
          <a:xfrm>
            <a:off x="3761780" y="3036712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CBC884-46C0-49D4-9392-3F29CC93DB1F}"/>
              </a:ext>
            </a:extLst>
          </p:cNvPr>
          <p:cNvSpPr/>
          <p:nvPr/>
        </p:nvSpPr>
        <p:spPr>
          <a:xfrm>
            <a:off x="6876256" y="2780928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F0C69C3-778A-4981-8FB7-AAC2820C7F52}"/>
              </a:ext>
            </a:extLst>
          </p:cNvPr>
          <p:cNvSpPr/>
          <p:nvPr/>
        </p:nvSpPr>
        <p:spPr>
          <a:xfrm>
            <a:off x="8349640" y="3034250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FA2730-051D-44E8-9B65-8CC1EE803350}"/>
              </a:ext>
            </a:extLst>
          </p:cNvPr>
          <p:cNvSpPr/>
          <p:nvPr/>
        </p:nvSpPr>
        <p:spPr>
          <a:xfrm>
            <a:off x="1040030" y="3657044"/>
            <a:ext cx="432048" cy="780067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E876EA-452C-466C-9E53-135E9860B18A}"/>
              </a:ext>
            </a:extLst>
          </p:cNvPr>
          <p:cNvSpPr/>
          <p:nvPr/>
        </p:nvSpPr>
        <p:spPr>
          <a:xfrm>
            <a:off x="2288396" y="3599278"/>
            <a:ext cx="432048" cy="780067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5DA251B-15C6-4372-9BB1-324E256E1994}"/>
              </a:ext>
            </a:extLst>
          </p:cNvPr>
          <p:cNvSpPr/>
          <p:nvPr/>
        </p:nvSpPr>
        <p:spPr>
          <a:xfrm>
            <a:off x="3556717" y="3117029"/>
            <a:ext cx="432048" cy="540016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1A50FA2-E05E-42A4-AB9B-3D2136E7006E}"/>
              </a:ext>
            </a:extLst>
          </p:cNvPr>
          <p:cNvSpPr/>
          <p:nvPr/>
        </p:nvSpPr>
        <p:spPr>
          <a:xfrm>
            <a:off x="1040946" y="3194821"/>
            <a:ext cx="432048" cy="112062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0B7669D-5D20-4880-8D18-5B8826A9789B}"/>
              </a:ext>
            </a:extLst>
          </p:cNvPr>
          <p:cNvSpPr/>
          <p:nvPr/>
        </p:nvSpPr>
        <p:spPr>
          <a:xfrm>
            <a:off x="6825636" y="3254188"/>
            <a:ext cx="432048" cy="7508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72B7409-0AF2-48F1-82CB-68F4888C0081}"/>
              </a:ext>
            </a:extLst>
          </p:cNvPr>
          <p:cNvSpPr/>
          <p:nvPr/>
        </p:nvSpPr>
        <p:spPr>
          <a:xfrm>
            <a:off x="8106329" y="3558307"/>
            <a:ext cx="43204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5A6A6C-6EB2-4C4F-B43F-1936CF6EA44A}"/>
              </a:ext>
            </a:extLst>
          </p:cNvPr>
          <p:cNvSpPr/>
          <p:nvPr/>
        </p:nvSpPr>
        <p:spPr>
          <a:xfrm>
            <a:off x="1047695" y="3662749"/>
            <a:ext cx="432048" cy="63034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9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27" grpId="0" animBg="1"/>
      <p:bldP spid="2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23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827584" y="692696"/>
            <a:ext cx="7255718" cy="662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/>
              <a:t>Aandeel</a:t>
            </a:r>
            <a:r>
              <a:rPr lang="fr-FR" sz="2000" dirty="0"/>
              <a:t> </a:t>
            </a:r>
            <a:r>
              <a:rPr lang="fr-FR" sz="2000" dirty="0" err="1"/>
              <a:t>jobstudenten</a:t>
            </a:r>
            <a:r>
              <a:rPr lang="fr-FR" sz="2000" dirty="0"/>
              <a:t> in de totale </a:t>
            </a:r>
            <a:r>
              <a:rPr lang="fr-FR" sz="2000" dirty="0" err="1"/>
              <a:t>bevolking</a:t>
            </a:r>
            <a:r>
              <a:rPr lang="fr-FR" sz="2000" dirty="0"/>
              <a:t> </a:t>
            </a:r>
            <a:r>
              <a:rPr lang="fr-FR" sz="2000" dirty="0" err="1"/>
              <a:t>volgens</a:t>
            </a:r>
            <a:r>
              <a:rPr lang="fr-FR" sz="2000" dirty="0"/>
              <a:t> origine, </a:t>
            </a:r>
            <a:r>
              <a:rPr lang="fr-FR" sz="2000" dirty="0" err="1"/>
              <a:t>leeftijdsklasse</a:t>
            </a:r>
            <a:r>
              <a:rPr lang="fr-FR" sz="2000" dirty="0"/>
              <a:t> en </a:t>
            </a:r>
            <a:r>
              <a:rPr lang="fr-FR" sz="2000" dirty="0" err="1"/>
              <a:t>opleidingsniveau</a:t>
            </a:r>
            <a:r>
              <a:rPr lang="fr-BE" sz="2000" dirty="0"/>
              <a:t> (2019)</a:t>
            </a:r>
            <a:endParaRPr lang="en-BE" sz="2000" dirty="0">
              <a:solidFill>
                <a:schemeClr val="accent1"/>
              </a:solidFill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80147851-9074-47D8-A2E4-9A0CEF1A6A3F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8C70AA-0BE7-4692-B863-52430C10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1497417"/>
            <a:ext cx="8468078" cy="4858933"/>
          </a:xfrm>
          <a:prstGeom prst="rect">
            <a:avLst/>
          </a:prstGeom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16F96DF2-8140-49B1-8278-F1253DDFE7E3}"/>
              </a:ext>
            </a:extLst>
          </p:cNvPr>
          <p:cNvSpPr txBox="1"/>
          <p:nvPr/>
        </p:nvSpPr>
        <p:spPr>
          <a:xfrm>
            <a:off x="450696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* Inclusief onbepaald</a:t>
            </a:r>
            <a:endParaRPr lang="fr-BE" sz="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843211-0F36-44B7-A3B2-B0C0C7E823FE}"/>
              </a:ext>
            </a:extLst>
          </p:cNvPr>
          <p:cNvSpPr/>
          <p:nvPr/>
        </p:nvSpPr>
        <p:spPr>
          <a:xfrm>
            <a:off x="899592" y="2852936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A16E2B-FEDE-4A0B-B063-A81EB340F9DA}"/>
              </a:ext>
            </a:extLst>
          </p:cNvPr>
          <p:cNvSpPr/>
          <p:nvPr/>
        </p:nvSpPr>
        <p:spPr>
          <a:xfrm>
            <a:off x="1464696" y="2672916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0632F2-3591-43CE-9A94-2B18147255D3}"/>
              </a:ext>
            </a:extLst>
          </p:cNvPr>
          <p:cNvSpPr/>
          <p:nvPr/>
        </p:nvSpPr>
        <p:spPr>
          <a:xfrm>
            <a:off x="5135367" y="2852936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7E77E1-E155-4DAC-8A22-343B922CC7A8}"/>
              </a:ext>
            </a:extLst>
          </p:cNvPr>
          <p:cNvSpPr/>
          <p:nvPr/>
        </p:nvSpPr>
        <p:spPr>
          <a:xfrm>
            <a:off x="4506960" y="2874102"/>
            <a:ext cx="432048" cy="36004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984953-C08A-4D15-80A5-84ECE659228E}"/>
              </a:ext>
            </a:extLst>
          </p:cNvPr>
          <p:cNvSpPr/>
          <p:nvPr/>
        </p:nvSpPr>
        <p:spPr>
          <a:xfrm>
            <a:off x="5724128" y="3566843"/>
            <a:ext cx="43204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0D6F1B-CC78-4B10-99A0-156FC282F35C}"/>
              </a:ext>
            </a:extLst>
          </p:cNvPr>
          <p:cNvSpPr/>
          <p:nvPr/>
        </p:nvSpPr>
        <p:spPr>
          <a:xfrm>
            <a:off x="2699792" y="3746863"/>
            <a:ext cx="43204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40C9025-CBAA-4332-BF9C-418E53F2BC4D}"/>
              </a:ext>
            </a:extLst>
          </p:cNvPr>
          <p:cNvSpPr/>
          <p:nvPr/>
        </p:nvSpPr>
        <p:spPr>
          <a:xfrm>
            <a:off x="7565876" y="3861048"/>
            <a:ext cx="43204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E261E5B-492F-46B6-852D-4D0815F96DCC}"/>
              </a:ext>
            </a:extLst>
          </p:cNvPr>
          <p:cNvSpPr/>
          <p:nvPr/>
        </p:nvSpPr>
        <p:spPr>
          <a:xfrm>
            <a:off x="787624" y="2060848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698467C-0A0C-4095-9DC2-C06EE434EA40}"/>
              </a:ext>
            </a:extLst>
          </p:cNvPr>
          <p:cNvSpPr/>
          <p:nvPr/>
        </p:nvSpPr>
        <p:spPr>
          <a:xfrm>
            <a:off x="2102496" y="5996310"/>
            <a:ext cx="669304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27409FE-8E81-4AD2-8902-EC9906E08E44}"/>
              </a:ext>
            </a:extLst>
          </p:cNvPr>
          <p:cNvSpPr/>
          <p:nvPr/>
        </p:nvSpPr>
        <p:spPr>
          <a:xfrm>
            <a:off x="2915816" y="5959393"/>
            <a:ext cx="669304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B001C89-3C75-4441-88A9-A6841009F90E}"/>
              </a:ext>
            </a:extLst>
          </p:cNvPr>
          <p:cNvSpPr/>
          <p:nvPr/>
        </p:nvSpPr>
        <p:spPr>
          <a:xfrm>
            <a:off x="5135367" y="2636912"/>
            <a:ext cx="432048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4D1334D-A1AC-4FB3-B809-EB483F901F15}"/>
              </a:ext>
            </a:extLst>
          </p:cNvPr>
          <p:cNvSpPr/>
          <p:nvPr/>
        </p:nvSpPr>
        <p:spPr>
          <a:xfrm>
            <a:off x="4517928" y="2946880"/>
            <a:ext cx="432048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386BDA3-CCB9-451D-904D-09D74ECB10D3}"/>
              </a:ext>
            </a:extLst>
          </p:cNvPr>
          <p:cNvSpPr/>
          <p:nvPr/>
        </p:nvSpPr>
        <p:spPr>
          <a:xfrm>
            <a:off x="3658544" y="5959393"/>
            <a:ext cx="26416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9C9CB16-F8EB-419F-BA1C-ABC9493CEAA2}"/>
              </a:ext>
            </a:extLst>
          </p:cNvPr>
          <p:cNvSpPr/>
          <p:nvPr/>
        </p:nvSpPr>
        <p:spPr>
          <a:xfrm>
            <a:off x="5230220" y="2060848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513BC65-EFAD-4B8B-A929-D40022D5817D}"/>
              </a:ext>
            </a:extLst>
          </p:cNvPr>
          <p:cNvSpPr/>
          <p:nvPr/>
        </p:nvSpPr>
        <p:spPr>
          <a:xfrm>
            <a:off x="8263880" y="2318564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28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24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1259632" y="600837"/>
            <a:ext cx="6768752" cy="662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Verdeling </a:t>
            </a:r>
            <a:r>
              <a:rPr lang="nl-NL" sz="2000"/>
              <a:t>jobstudenten over </a:t>
            </a:r>
            <a:r>
              <a:rPr lang="nl-NL" sz="2000" dirty="0"/>
              <a:t>de 10 voornaamste </a:t>
            </a:r>
            <a:r>
              <a:rPr lang="nl-NL" sz="2000"/>
              <a:t>sectoren volgens origine (</a:t>
            </a:r>
            <a:r>
              <a:rPr lang="nl-NL" sz="2000" dirty="0"/>
              <a:t>15-24 jaar, 2019)</a:t>
            </a:r>
            <a:r>
              <a:rPr lang="fr-BE" sz="2000" dirty="0"/>
              <a:t> </a:t>
            </a:r>
            <a:endParaRPr lang="en-BE" sz="2000" dirty="0">
              <a:solidFill>
                <a:schemeClr val="accent1"/>
              </a:solidFill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80147851-9074-47D8-A2E4-9A0CEF1A6A3F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47EC0C1F-2598-404A-933E-8F76C5094DB0}"/>
              </a:ext>
            </a:extLst>
          </p:cNvPr>
          <p:cNvSpPr txBox="1"/>
          <p:nvPr/>
        </p:nvSpPr>
        <p:spPr>
          <a:xfrm>
            <a:off x="450696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* Inclusief onbepaald</a:t>
            </a:r>
            <a:endParaRPr lang="fr-BE" sz="800" dirty="0"/>
          </a:p>
        </p:txBody>
      </p:sp>
      <p:graphicFrame>
        <p:nvGraphicFramePr>
          <p:cNvPr id="10" name="Graphique 2">
            <a:extLst>
              <a:ext uri="{FF2B5EF4-FFF2-40B4-BE49-F238E27FC236}">
                <a16:creationId xmlns:a16="http://schemas.microsoft.com/office/drawing/2014/main" id="{79B076AE-6D89-41A7-8312-0BBD0CDE3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206063"/>
              </p:ext>
            </p:extLst>
          </p:nvPr>
        </p:nvGraphicFramePr>
        <p:xfrm>
          <a:off x="0" y="1383194"/>
          <a:ext cx="9043933" cy="52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42CAC9CA-622C-4737-821C-3692B7E26AB2}"/>
              </a:ext>
            </a:extLst>
          </p:cNvPr>
          <p:cNvSpPr/>
          <p:nvPr/>
        </p:nvSpPr>
        <p:spPr>
          <a:xfrm>
            <a:off x="395536" y="5661248"/>
            <a:ext cx="2641648" cy="216024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7EF60A-1B5E-4FC5-BF76-43F76018F0A5}"/>
              </a:ext>
            </a:extLst>
          </p:cNvPr>
          <p:cNvSpPr/>
          <p:nvPr/>
        </p:nvSpPr>
        <p:spPr>
          <a:xfrm>
            <a:off x="1619672" y="1628800"/>
            <a:ext cx="2641648" cy="216024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D2B3C88-2A72-4A38-9776-A063BF38C01E}"/>
              </a:ext>
            </a:extLst>
          </p:cNvPr>
          <p:cNvSpPr/>
          <p:nvPr/>
        </p:nvSpPr>
        <p:spPr>
          <a:xfrm>
            <a:off x="395536" y="5813648"/>
            <a:ext cx="4241504" cy="24770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6F476A2-F1CB-4BED-B092-C3B0A085BDF3}"/>
              </a:ext>
            </a:extLst>
          </p:cNvPr>
          <p:cNvSpPr/>
          <p:nvPr/>
        </p:nvSpPr>
        <p:spPr>
          <a:xfrm>
            <a:off x="4644008" y="5619246"/>
            <a:ext cx="2133600" cy="2154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C1483B-953E-47B5-97CD-DC12DE762E5D}"/>
              </a:ext>
            </a:extLst>
          </p:cNvPr>
          <p:cNvSpPr/>
          <p:nvPr/>
        </p:nvSpPr>
        <p:spPr>
          <a:xfrm>
            <a:off x="4139952" y="1628800"/>
            <a:ext cx="1224136" cy="2070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F58C7A-C4CD-41D6-95CF-74DA1CBD5FC1}"/>
              </a:ext>
            </a:extLst>
          </p:cNvPr>
          <p:cNvSpPr/>
          <p:nvPr/>
        </p:nvSpPr>
        <p:spPr>
          <a:xfrm>
            <a:off x="5353813" y="1649119"/>
            <a:ext cx="1090395" cy="20706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C8668D5-D9D7-427E-BF31-E8AF5C714B1A}"/>
              </a:ext>
            </a:extLst>
          </p:cNvPr>
          <p:cNvSpPr/>
          <p:nvPr/>
        </p:nvSpPr>
        <p:spPr>
          <a:xfrm>
            <a:off x="6228184" y="1936077"/>
            <a:ext cx="432048" cy="2154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0754F85-02EF-4175-9C34-D8C6AE3AC10F}"/>
              </a:ext>
            </a:extLst>
          </p:cNvPr>
          <p:cNvSpPr/>
          <p:nvPr/>
        </p:nvSpPr>
        <p:spPr>
          <a:xfrm>
            <a:off x="1187624" y="1919983"/>
            <a:ext cx="432048" cy="2154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074640-9B17-4AEC-A254-32FAB01DBC84}"/>
              </a:ext>
            </a:extLst>
          </p:cNvPr>
          <p:cNvSpPr/>
          <p:nvPr/>
        </p:nvSpPr>
        <p:spPr>
          <a:xfrm>
            <a:off x="683568" y="3790036"/>
            <a:ext cx="93610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3035BF4-D5AD-4C2B-A9F6-054210D46C45}"/>
              </a:ext>
            </a:extLst>
          </p:cNvPr>
          <p:cNvSpPr/>
          <p:nvPr/>
        </p:nvSpPr>
        <p:spPr>
          <a:xfrm>
            <a:off x="6507832" y="3766197"/>
            <a:ext cx="432048" cy="2154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CA98A30-21C5-4A82-A80C-6743827BD779}"/>
              </a:ext>
            </a:extLst>
          </p:cNvPr>
          <p:cNvSpPr/>
          <p:nvPr/>
        </p:nvSpPr>
        <p:spPr>
          <a:xfrm>
            <a:off x="4726918" y="5828733"/>
            <a:ext cx="3877530" cy="2154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0577CB1-015D-48B7-B43A-10973AA00AA0}"/>
              </a:ext>
            </a:extLst>
          </p:cNvPr>
          <p:cNvSpPr/>
          <p:nvPr/>
        </p:nvSpPr>
        <p:spPr>
          <a:xfrm>
            <a:off x="4726918" y="6219825"/>
            <a:ext cx="3733514" cy="171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02C7D93-A61D-4D3C-86C1-22C334A50B64}"/>
              </a:ext>
            </a:extLst>
          </p:cNvPr>
          <p:cNvSpPr/>
          <p:nvPr/>
        </p:nvSpPr>
        <p:spPr>
          <a:xfrm>
            <a:off x="7308304" y="2841744"/>
            <a:ext cx="720080" cy="215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758E168-7310-423A-9B9E-D6A38277C904}"/>
              </a:ext>
            </a:extLst>
          </p:cNvPr>
          <p:cNvSpPr/>
          <p:nvPr/>
        </p:nvSpPr>
        <p:spPr>
          <a:xfrm>
            <a:off x="7164288" y="3477836"/>
            <a:ext cx="720080" cy="215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82D333A-BF20-458C-869D-FD64157B36A9}"/>
              </a:ext>
            </a:extLst>
          </p:cNvPr>
          <p:cNvSpPr/>
          <p:nvPr/>
        </p:nvSpPr>
        <p:spPr>
          <a:xfrm>
            <a:off x="899592" y="3429870"/>
            <a:ext cx="720080" cy="215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B3CEB18-3A9A-434D-B7FA-F85A3711A40D}"/>
              </a:ext>
            </a:extLst>
          </p:cNvPr>
          <p:cNvSpPr/>
          <p:nvPr/>
        </p:nvSpPr>
        <p:spPr>
          <a:xfrm>
            <a:off x="899592" y="2860801"/>
            <a:ext cx="720080" cy="215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8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59C968-86B6-405D-B43B-2DD541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25</a:t>
            </a:fld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2CBA67-3161-4870-84D3-B18065F72C43}"/>
              </a:ext>
            </a:extLst>
          </p:cNvPr>
          <p:cNvSpPr txBox="1">
            <a:spLocks/>
          </p:cNvSpPr>
          <p:nvPr/>
        </p:nvSpPr>
        <p:spPr>
          <a:xfrm>
            <a:off x="117920" y="620688"/>
            <a:ext cx="9036496" cy="12809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000" dirty="0"/>
              <a:t>Aandeel </a:t>
            </a:r>
            <a:r>
              <a:rPr lang="fr-BE" sz="2000" dirty="0" err="1"/>
              <a:t>jobstudenten</a:t>
            </a:r>
            <a:r>
              <a:rPr lang="fr-BE" sz="2000" dirty="0"/>
              <a:t> met </a:t>
            </a:r>
            <a:r>
              <a:rPr lang="fr-BE" sz="2000" dirty="0" err="1"/>
              <a:t>een</a:t>
            </a:r>
            <a:r>
              <a:rPr lang="fr-BE" sz="2000" dirty="0"/>
              <a:t> </a:t>
            </a:r>
            <a:r>
              <a:rPr lang="fr-BE" sz="2000" dirty="0" err="1"/>
              <a:t>diploma</a:t>
            </a:r>
            <a:r>
              <a:rPr lang="fr-BE" sz="2000" dirty="0"/>
              <a:t> </a:t>
            </a:r>
            <a:r>
              <a:rPr lang="fr-BE" sz="2000" dirty="0" err="1"/>
              <a:t>hoger</a:t>
            </a:r>
            <a:r>
              <a:rPr lang="fr-BE" sz="2000" dirty="0"/>
              <a:t> </a:t>
            </a:r>
            <a:r>
              <a:rPr lang="fr-BE" sz="2000" dirty="0" err="1"/>
              <a:t>onderwijs</a:t>
            </a:r>
            <a:r>
              <a:rPr lang="fr-BE" sz="2000" dirty="0"/>
              <a:t> die meer dan 500 </a:t>
            </a:r>
            <a:r>
              <a:rPr lang="fr-BE" sz="2000" dirty="0" err="1"/>
              <a:t>uren</a:t>
            </a:r>
            <a:r>
              <a:rPr lang="fr-BE" sz="2000" dirty="0"/>
              <a:t> </a:t>
            </a:r>
            <a:r>
              <a:rPr lang="fr-BE" sz="2000" dirty="0" err="1"/>
              <a:t>werkten</a:t>
            </a:r>
            <a:r>
              <a:rPr lang="fr-BE" sz="2000" dirty="0"/>
              <a:t> over 3 jaar (20-24 jaar, 2018) en k</a:t>
            </a:r>
            <a:r>
              <a:rPr lang="nl-NL" sz="2000" dirty="0"/>
              <a:t>loof in werkzaamheidsgraad </a:t>
            </a:r>
            <a:r>
              <a:rPr lang="fr-BE" sz="2000" dirty="0"/>
              <a:t>tussen </a:t>
            </a:r>
            <a:r>
              <a:rPr lang="fr-BE" sz="2000" dirty="0" err="1"/>
              <a:t>gediplomeerden</a:t>
            </a:r>
            <a:r>
              <a:rPr lang="fr-BE" sz="2000" dirty="0"/>
              <a:t> </a:t>
            </a:r>
            <a:r>
              <a:rPr lang="fr-BE" sz="2000" dirty="0" err="1"/>
              <a:t>hoger</a:t>
            </a:r>
            <a:r>
              <a:rPr lang="fr-BE" sz="2000" dirty="0"/>
              <a:t> </a:t>
            </a:r>
            <a:r>
              <a:rPr lang="fr-BE" sz="2000" dirty="0" err="1"/>
              <a:t>onderwijs</a:t>
            </a:r>
            <a:r>
              <a:rPr lang="fr-BE" sz="2000" dirty="0"/>
              <a:t> die </a:t>
            </a:r>
            <a:r>
              <a:rPr lang="fr-BE" sz="2000" dirty="0" err="1"/>
              <a:t>wel</a:t>
            </a:r>
            <a:r>
              <a:rPr lang="fr-BE" sz="2000" dirty="0"/>
              <a:t> of niet jobstudent </a:t>
            </a:r>
            <a:r>
              <a:rPr lang="fr-BE" sz="2000" dirty="0" err="1"/>
              <a:t>waren</a:t>
            </a:r>
            <a:r>
              <a:rPr lang="fr-BE" sz="2000" dirty="0"/>
              <a:t> in 2014 (18-24 jaar, 2019)</a:t>
            </a:r>
            <a:endParaRPr lang="en-BE" sz="2000" dirty="0">
              <a:solidFill>
                <a:schemeClr val="accent1"/>
              </a:solidFill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80147851-9074-47D8-A2E4-9A0CEF1A6A3F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C6D5B072-CB26-474F-A3ED-5B5A45BD8D05}"/>
              </a:ext>
            </a:extLst>
          </p:cNvPr>
          <p:cNvSpPr txBox="1"/>
          <p:nvPr/>
        </p:nvSpPr>
        <p:spPr>
          <a:xfrm>
            <a:off x="450696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* Inclusief onbepaald</a:t>
            </a:r>
            <a:endParaRPr lang="fr-BE" sz="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6383B6-C7AB-40C5-A80D-A96623E4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1" y="1935808"/>
            <a:ext cx="8888738" cy="451752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95D3521-3F98-4A2F-885A-AF07E675C2B4}"/>
              </a:ext>
            </a:extLst>
          </p:cNvPr>
          <p:cNvSpPr/>
          <p:nvPr/>
        </p:nvSpPr>
        <p:spPr>
          <a:xfrm>
            <a:off x="3995936" y="2410618"/>
            <a:ext cx="432048" cy="658341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B16BE6D-8192-4A60-B67F-8C49E9906328}"/>
              </a:ext>
            </a:extLst>
          </p:cNvPr>
          <p:cNvSpPr/>
          <p:nvPr/>
        </p:nvSpPr>
        <p:spPr>
          <a:xfrm>
            <a:off x="4647328" y="2416324"/>
            <a:ext cx="432048" cy="432048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1A4B570-0E1A-4BD9-B045-33D2CBA210E0}"/>
              </a:ext>
            </a:extLst>
          </p:cNvPr>
          <p:cNvSpPr/>
          <p:nvPr/>
        </p:nvSpPr>
        <p:spPr>
          <a:xfrm>
            <a:off x="5298720" y="2471216"/>
            <a:ext cx="432048" cy="432048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6A3BD3D-2130-45EB-B5F4-062BB5E94383}"/>
              </a:ext>
            </a:extLst>
          </p:cNvPr>
          <p:cNvSpPr/>
          <p:nvPr/>
        </p:nvSpPr>
        <p:spPr>
          <a:xfrm>
            <a:off x="3344544" y="2471215"/>
            <a:ext cx="432048" cy="59774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55A5C2B-8719-4BCD-AEF4-40157DDC6E35}"/>
              </a:ext>
            </a:extLst>
          </p:cNvPr>
          <p:cNvSpPr/>
          <p:nvPr/>
        </p:nvSpPr>
        <p:spPr>
          <a:xfrm>
            <a:off x="611560" y="4437113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C418502-6EA2-4E97-8425-8F2CFD4CA8B1}"/>
              </a:ext>
            </a:extLst>
          </p:cNvPr>
          <p:cNvSpPr/>
          <p:nvPr/>
        </p:nvSpPr>
        <p:spPr>
          <a:xfrm>
            <a:off x="2679485" y="2335536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4E33193-8F16-440B-A4BF-3941E6C0F7E4}"/>
              </a:ext>
            </a:extLst>
          </p:cNvPr>
          <p:cNvSpPr/>
          <p:nvPr/>
        </p:nvSpPr>
        <p:spPr>
          <a:xfrm>
            <a:off x="3986320" y="2374738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659574E-75F1-4F02-A5C6-7F4C9BFDD560}"/>
              </a:ext>
            </a:extLst>
          </p:cNvPr>
          <p:cNvSpPr/>
          <p:nvPr/>
        </p:nvSpPr>
        <p:spPr>
          <a:xfrm>
            <a:off x="5940152" y="3068958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E0EE5C-342A-4FF2-A690-0636BC0FB4EC}"/>
              </a:ext>
            </a:extLst>
          </p:cNvPr>
          <p:cNvSpPr/>
          <p:nvPr/>
        </p:nvSpPr>
        <p:spPr>
          <a:xfrm>
            <a:off x="1979712" y="3434336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EC6FF69-2304-4F5A-BD8C-52534F9B8BC1}"/>
              </a:ext>
            </a:extLst>
          </p:cNvPr>
          <p:cNvSpPr/>
          <p:nvPr/>
        </p:nvSpPr>
        <p:spPr>
          <a:xfrm>
            <a:off x="5282016" y="3356990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CF23925-4275-4CB1-A6E2-B4C66DECCD4D}"/>
              </a:ext>
            </a:extLst>
          </p:cNvPr>
          <p:cNvSpPr/>
          <p:nvPr/>
        </p:nvSpPr>
        <p:spPr>
          <a:xfrm>
            <a:off x="3344544" y="4128070"/>
            <a:ext cx="389300" cy="2370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0A95DA-7788-4D49-9C3F-F3E6CBAB7164}"/>
              </a:ext>
            </a:extLst>
          </p:cNvPr>
          <p:cNvSpPr/>
          <p:nvPr/>
        </p:nvSpPr>
        <p:spPr>
          <a:xfrm>
            <a:off x="4647328" y="3722368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04F602-DC3A-45B0-8E30-675E69FD2759}"/>
              </a:ext>
            </a:extLst>
          </p:cNvPr>
          <p:cNvSpPr/>
          <p:nvPr/>
        </p:nvSpPr>
        <p:spPr>
          <a:xfrm>
            <a:off x="4647328" y="2335536"/>
            <a:ext cx="432048" cy="26776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499B71-3A65-4CF4-9440-7B80D67D91B0}"/>
              </a:ext>
            </a:extLst>
          </p:cNvPr>
          <p:cNvSpPr/>
          <p:nvPr/>
        </p:nvSpPr>
        <p:spPr>
          <a:xfrm>
            <a:off x="3301796" y="2491010"/>
            <a:ext cx="432048" cy="25221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5BEE6F-9E87-45FE-9AFB-92EDAB5D4E0D}"/>
              </a:ext>
            </a:extLst>
          </p:cNvPr>
          <p:cNvSpPr/>
          <p:nvPr/>
        </p:nvSpPr>
        <p:spPr>
          <a:xfrm>
            <a:off x="611560" y="3119289"/>
            <a:ext cx="432048" cy="59774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33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6CF0F4-1EBB-4072-8C58-44D966B1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26</a:t>
            </a:fld>
            <a:endParaRPr lang="nl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92683-7CBC-4897-915C-08A56B448E5B}"/>
              </a:ext>
            </a:extLst>
          </p:cNvPr>
          <p:cNvSpPr/>
          <p:nvPr/>
        </p:nvSpPr>
        <p:spPr>
          <a:xfrm>
            <a:off x="1046071" y="585554"/>
            <a:ext cx="7526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solidFill>
                  <a:srgbClr val="000000"/>
                </a:solidFill>
                <a:latin typeface="+mj-lt"/>
              </a:rPr>
              <a:t>Part des travailleurs occupés à temps partiel, selon l’origine et le sexe (18-64 ans, 2019)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E89271-05A8-4634-8083-F10E5ED53744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706904"/>
              </p:ext>
            </p:extLst>
          </p:nvPr>
        </p:nvGraphicFramePr>
        <p:xfrm>
          <a:off x="722522" y="1884992"/>
          <a:ext cx="79603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èche : virage 44">
            <a:extLst>
              <a:ext uri="{FF2B5EF4-FFF2-40B4-BE49-F238E27FC236}">
                <a16:creationId xmlns:a16="http://schemas.microsoft.com/office/drawing/2014/main" id="{146ED140-3EE4-6F4D-F614-01462FCFC453}"/>
              </a:ext>
            </a:extLst>
          </p:cNvPr>
          <p:cNvSpPr/>
          <p:nvPr/>
        </p:nvSpPr>
        <p:spPr>
          <a:xfrm>
            <a:off x="7432927" y="3140968"/>
            <a:ext cx="144017" cy="560750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0" name="Flèche : virage 44">
            <a:extLst>
              <a:ext uri="{FF2B5EF4-FFF2-40B4-BE49-F238E27FC236}">
                <a16:creationId xmlns:a16="http://schemas.microsoft.com/office/drawing/2014/main" id="{41B8C063-FB2B-D4CD-DD2A-B437C537C479}"/>
              </a:ext>
            </a:extLst>
          </p:cNvPr>
          <p:cNvSpPr/>
          <p:nvPr/>
        </p:nvSpPr>
        <p:spPr>
          <a:xfrm>
            <a:off x="6228183" y="2996952"/>
            <a:ext cx="144017" cy="63275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727AF4E-30CC-FD3F-3AF3-F68011E30F20}"/>
              </a:ext>
            </a:extLst>
          </p:cNvPr>
          <p:cNvSpPr/>
          <p:nvPr/>
        </p:nvSpPr>
        <p:spPr>
          <a:xfrm>
            <a:off x="6817159" y="3334816"/>
            <a:ext cx="216024" cy="1167442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CFEE95A-E7B9-1FF1-6896-5BE4747257CE}"/>
              </a:ext>
            </a:extLst>
          </p:cNvPr>
          <p:cNvSpPr/>
          <p:nvPr/>
        </p:nvSpPr>
        <p:spPr>
          <a:xfrm>
            <a:off x="2699486" y="2132856"/>
            <a:ext cx="288338" cy="236940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12D1488C-A918-3D85-845D-4C6C8554A28B}"/>
              </a:ext>
            </a:extLst>
          </p:cNvPr>
          <p:cNvSpPr/>
          <p:nvPr/>
        </p:nvSpPr>
        <p:spPr>
          <a:xfrm>
            <a:off x="3288614" y="2150115"/>
            <a:ext cx="288338" cy="236940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803DFC5-8D77-30B5-A72A-37780EF26A47}"/>
              </a:ext>
            </a:extLst>
          </p:cNvPr>
          <p:cNvSpPr/>
          <p:nvPr/>
        </p:nvSpPr>
        <p:spPr>
          <a:xfrm>
            <a:off x="8172400" y="2236642"/>
            <a:ext cx="288338" cy="236940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00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89F04-7511-4C42-9E22-36E889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27</a:t>
            </a:fld>
            <a:endParaRPr lang="nl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480CB-1ABA-441C-A44B-F8E1C60EE2E3}"/>
              </a:ext>
            </a:extLst>
          </p:cNvPr>
          <p:cNvSpPr/>
          <p:nvPr/>
        </p:nvSpPr>
        <p:spPr>
          <a:xfrm>
            <a:off x="1045721" y="416338"/>
            <a:ext cx="752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solidFill>
                  <a:srgbClr val="000000"/>
                </a:solidFill>
                <a:latin typeface="+mj-lt"/>
              </a:rPr>
              <a:t>Part de salariés occupés dans le secteur intérimaire selon l’origine </a:t>
            </a:r>
            <a:r>
              <a:rPr lang="fr-BE" sz="2400">
                <a:solidFill>
                  <a:srgbClr val="000000"/>
                </a:solidFill>
                <a:latin typeface="+mj-lt"/>
              </a:rPr>
              <a:t>et le </a:t>
            </a:r>
            <a:r>
              <a:rPr lang="fr-BE" sz="2400" dirty="0">
                <a:solidFill>
                  <a:srgbClr val="000000"/>
                </a:solidFill>
                <a:latin typeface="+mj-lt"/>
              </a:rPr>
              <a:t>genre (2011-2019)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D94A7-2AD3-4372-8B63-6077FBB856CE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437D97-64E9-4918-B97C-34FB76687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89"/>
          <a:stretch/>
        </p:blipFill>
        <p:spPr>
          <a:xfrm>
            <a:off x="146720" y="1800611"/>
            <a:ext cx="8850560" cy="458862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312EE18-9EE4-1DBF-3F1E-5428EE8EF9FA}"/>
              </a:ext>
            </a:extLst>
          </p:cNvPr>
          <p:cNvSpPr/>
          <p:nvPr/>
        </p:nvSpPr>
        <p:spPr>
          <a:xfrm>
            <a:off x="4716016" y="1988840"/>
            <a:ext cx="720082" cy="2736304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F4AA87D-5C68-CDF1-72BA-0367A7F49FC3}"/>
              </a:ext>
            </a:extLst>
          </p:cNvPr>
          <p:cNvSpPr/>
          <p:nvPr/>
        </p:nvSpPr>
        <p:spPr>
          <a:xfrm>
            <a:off x="5508104" y="2708920"/>
            <a:ext cx="576064" cy="208823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4837C9F-7101-4266-CBFB-04F95C5450DE}"/>
              </a:ext>
            </a:extLst>
          </p:cNvPr>
          <p:cNvSpPr/>
          <p:nvPr/>
        </p:nvSpPr>
        <p:spPr>
          <a:xfrm>
            <a:off x="3491880" y="2996952"/>
            <a:ext cx="576064" cy="172819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2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85A24-7351-2240-A222-A8FFCA81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40" y="679222"/>
            <a:ext cx="7742659" cy="662781"/>
          </a:xfrm>
        </p:spPr>
        <p:txBody>
          <a:bodyPr>
            <a:noAutofit/>
          </a:bodyPr>
          <a:lstStyle/>
          <a:p>
            <a:r>
              <a:rPr lang="nl-BE" sz="2000" dirty="0"/>
              <a:t>Percentage van de werkende bevolking dat soms of gewoonlijk thuis werkt volgens geboorteland (1ste trimester 2018 - 3de trimester 2021)</a:t>
            </a:r>
            <a:endParaRPr lang="en-BE" sz="2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827D6-5F6F-5D46-958F-6692BF30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0BA3E1F0-A583-C641-8E2E-1F4AE81B3FD8}" type="slidenum">
              <a:rPr lang="en-BE">
                <a:solidFill>
                  <a:srgbClr val="FFFFFF"/>
                </a:solidFill>
                <a:latin typeface="Calibri" panose="020F0502020204030204"/>
              </a:rPr>
              <a:pPr defTabSz="685800"/>
              <a:t>28</a:t>
            </a:fld>
            <a:endParaRPr lang="en-BE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A79CA0F9-1AEB-4216-A946-0AC2CFF3181B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</a:t>
            </a:r>
            <a:r>
              <a:rPr lang="nl-BE" sz="800" dirty="0"/>
              <a:t>Statbel (Algemene Directie Statistiek - Statistics Belgium), Enquête naar de arbeidskrachten</a:t>
            </a:r>
            <a:endParaRPr lang="fr-BE" sz="800" dirty="0"/>
          </a:p>
        </p:txBody>
      </p:sp>
      <p:graphicFrame>
        <p:nvGraphicFramePr>
          <p:cNvPr id="15" name="Tijdelijke aanduiding voor inhoud 14">
            <a:extLst>
              <a:ext uri="{FF2B5EF4-FFF2-40B4-BE49-F238E27FC236}">
                <a16:creationId xmlns:a16="http://schemas.microsoft.com/office/drawing/2014/main" id="{77EA1A21-F820-4664-976F-9978CDF07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60242"/>
              </p:ext>
            </p:extLst>
          </p:nvPr>
        </p:nvGraphicFramePr>
        <p:xfrm>
          <a:off x="570384" y="1432257"/>
          <a:ext cx="8003232" cy="43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473E564-44B2-47CB-A7C6-5D74799D1861}"/>
              </a:ext>
            </a:extLst>
          </p:cNvPr>
          <p:cNvSpPr txBox="1"/>
          <p:nvPr/>
        </p:nvSpPr>
        <p:spPr>
          <a:xfrm>
            <a:off x="7419181" y="6003259"/>
            <a:ext cx="1506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(b: breuk in de reeks)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C6DD2EE-0451-4E64-BD3B-D024E8C3570C}"/>
              </a:ext>
            </a:extLst>
          </p:cNvPr>
          <p:cNvCxnSpPr>
            <a:cxnSpLocks/>
          </p:cNvCxnSpPr>
          <p:nvPr/>
        </p:nvCxnSpPr>
        <p:spPr>
          <a:xfrm>
            <a:off x="4283968" y="3543000"/>
            <a:ext cx="0" cy="57606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09B54881-2C2D-4DBD-AF24-73D07D509CD0}"/>
              </a:ext>
            </a:extLst>
          </p:cNvPr>
          <p:cNvCxnSpPr>
            <a:cxnSpLocks/>
          </p:cNvCxnSpPr>
          <p:nvPr/>
        </p:nvCxnSpPr>
        <p:spPr>
          <a:xfrm>
            <a:off x="5724128" y="2852936"/>
            <a:ext cx="0" cy="10081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6319405-5463-4EEE-A49B-79EABC361EC4}"/>
              </a:ext>
            </a:extLst>
          </p:cNvPr>
          <p:cNvCxnSpPr>
            <a:cxnSpLocks/>
          </p:cNvCxnSpPr>
          <p:nvPr/>
        </p:nvCxnSpPr>
        <p:spPr>
          <a:xfrm>
            <a:off x="8172400" y="2729208"/>
            <a:ext cx="0" cy="8640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D595D3A5-7A8A-439A-A68F-6E101FF0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C630BC-8F7F-4BA7-8123-083F8CBB8192}" type="slidenum">
              <a:rPr lang="nl-BE" smtClean="0"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17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85A24-7351-2240-A222-A8FFCA81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41" y="679222"/>
            <a:ext cx="7255718" cy="662781"/>
          </a:xfrm>
        </p:spPr>
        <p:txBody>
          <a:bodyPr>
            <a:noAutofit/>
          </a:bodyPr>
          <a:lstStyle/>
          <a:p>
            <a:r>
              <a:rPr lang="nl-BE" sz="2000" dirty="0"/>
              <a:t>Aandeel tijdelijke werklozen bij de werkenden volgens origine en activiteitensector (2de trimester 2020)</a:t>
            </a:r>
            <a:endParaRPr lang="en-BE" sz="2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827D6-5F6F-5D46-958F-6692BF30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0BA3E1F0-A583-C641-8E2E-1F4AE81B3FD8}" type="slidenum">
              <a:rPr lang="en-BE">
                <a:solidFill>
                  <a:srgbClr val="FFFFFF"/>
                </a:solidFill>
                <a:latin typeface="Calibri" panose="020F0502020204030204"/>
              </a:rPr>
              <a:pPr defTabSz="685800"/>
              <a:t>29</a:t>
            </a:fld>
            <a:endParaRPr lang="en-BE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A79CA0F9-1AEB-4216-A946-0AC2CFF3181B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E03C7265-BBC5-49E7-8D8D-F34CA4459D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al 10">
            <a:extLst>
              <a:ext uri="{FF2B5EF4-FFF2-40B4-BE49-F238E27FC236}">
                <a16:creationId xmlns:a16="http://schemas.microsoft.com/office/drawing/2014/main" id="{42D59BEE-1B2E-4DD9-BE03-E5F825E259AF}"/>
              </a:ext>
            </a:extLst>
          </p:cNvPr>
          <p:cNvSpPr/>
          <p:nvPr/>
        </p:nvSpPr>
        <p:spPr>
          <a:xfrm>
            <a:off x="3851920" y="2406725"/>
            <a:ext cx="576064" cy="3022795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1552052-968A-4A89-9C96-9C0BAA9452A7}"/>
              </a:ext>
            </a:extLst>
          </p:cNvPr>
          <p:cNvSpPr/>
          <p:nvPr/>
        </p:nvSpPr>
        <p:spPr>
          <a:xfrm>
            <a:off x="4247964" y="4077072"/>
            <a:ext cx="576064" cy="1425028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0">
            <a:extLst>
              <a:ext uri="{FF2B5EF4-FFF2-40B4-BE49-F238E27FC236}">
                <a16:creationId xmlns:a16="http://schemas.microsoft.com/office/drawing/2014/main" id="{C1D17497-AFDA-4F28-A8BA-A4DA44BBB60C}"/>
              </a:ext>
            </a:extLst>
          </p:cNvPr>
          <p:cNvSpPr/>
          <p:nvPr/>
        </p:nvSpPr>
        <p:spPr>
          <a:xfrm>
            <a:off x="5076056" y="4070771"/>
            <a:ext cx="576064" cy="1425028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0">
            <a:extLst>
              <a:ext uri="{FF2B5EF4-FFF2-40B4-BE49-F238E27FC236}">
                <a16:creationId xmlns:a16="http://schemas.microsoft.com/office/drawing/2014/main" id="{B234DAE1-45D9-44D5-A023-A2483381C9EA}"/>
              </a:ext>
            </a:extLst>
          </p:cNvPr>
          <p:cNvSpPr/>
          <p:nvPr/>
        </p:nvSpPr>
        <p:spPr>
          <a:xfrm>
            <a:off x="2656792" y="5429520"/>
            <a:ext cx="355056" cy="44775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0">
            <a:extLst>
              <a:ext uri="{FF2B5EF4-FFF2-40B4-BE49-F238E27FC236}">
                <a16:creationId xmlns:a16="http://schemas.microsoft.com/office/drawing/2014/main" id="{FE1A9C59-CC34-4413-BE0B-90C3BF9F29F8}"/>
              </a:ext>
            </a:extLst>
          </p:cNvPr>
          <p:cNvSpPr/>
          <p:nvPr/>
        </p:nvSpPr>
        <p:spPr>
          <a:xfrm>
            <a:off x="3097322" y="5429520"/>
            <a:ext cx="355056" cy="44775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0">
            <a:extLst>
              <a:ext uri="{FF2B5EF4-FFF2-40B4-BE49-F238E27FC236}">
                <a16:creationId xmlns:a16="http://schemas.microsoft.com/office/drawing/2014/main" id="{C0965FE3-1991-4382-B82D-12F5F1784507}"/>
              </a:ext>
            </a:extLst>
          </p:cNvPr>
          <p:cNvSpPr/>
          <p:nvPr/>
        </p:nvSpPr>
        <p:spPr>
          <a:xfrm>
            <a:off x="6050265" y="5392451"/>
            <a:ext cx="355056" cy="44775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0">
            <a:extLst>
              <a:ext uri="{FF2B5EF4-FFF2-40B4-BE49-F238E27FC236}">
                <a16:creationId xmlns:a16="http://schemas.microsoft.com/office/drawing/2014/main" id="{9325D002-6C4C-4C37-8ACF-E4CBD344A722}"/>
              </a:ext>
            </a:extLst>
          </p:cNvPr>
          <p:cNvSpPr/>
          <p:nvPr/>
        </p:nvSpPr>
        <p:spPr>
          <a:xfrm>
            <a:off x="3909161" y="5391117"/>
            <a:ext cx="355056" cy="447752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79C4386B-80D2-46D4-A8A6-CCDB07A0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C630BC-8F7F-4BA7-8123-083F8CBB8192}" type="slidenum">
              <a:rPr lang="nl-BE" smtClean="0"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77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3B6730C-CF29-4104-A3B7-E79B4CFE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73" y="1628800"/>
            <a:ext cx="7816454" cy="3137297"/>
          </a:xfrm>
        </p:spPr>
        <p:txBody>
          <a:bodyPr>
            <a:noAutofit/>
          </a:bodyPr>
          <a:lstStyle/>
          <a:p>
            <a:r>
              <a:rPr lang="fr-BE" altLang="nl-BE" sz="2800" dirty="0"/>
              <a:t>Données provenant du </a:t>
            </a:r>
            <a:r>
              <a:rPr lang="fr-BE" altLang="nl-BE" sz="2800" b="1" dirty="0">
                <a:solidFill>
                  <a:srgbClr val="CC0066"/>
                </a:solidFill>
              </a:rPr>
              <a:t>Datawarehouse marché du travail et protection sociale </a:t>
            </a:r>
          </a:p>
          <a:p>
            <a:r>
              <a:rPr lang="fr-BE" altLang="nl-BE" sz="2800" dirty="0"/>
              <a:t>Contient pratiquement l’ensemble de la population de 18 à 64 ans </a:t>
            </a:r>
          </a:p>
          <a:p>
            <a:r>
              <a:rPr lang="fr-BE" sz="2800" dirty="0"/>
              <a:t>Pour la période 2008-2019 (2018 pour le niveau d’éducation)</a:t>
            </a:r>
          </a:p>
          <a:p>
            <a:r>
              <a:rPr lang="fr-BE" sz="2800" dirty="0"/>
              <a:t>Nouveaux focus : impact du Covid, retard scolaire, travail étudiant, détachement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50693F-CE58-447B-AF20-F880364F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669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85A24-7351-2240-A222-A8FFCA81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045856"/>
            <a:ext cx="7255718" cy="662781"/>
          </a:xfrm>
        </p:spPr>
        <p:txBody>
          <a:bodyPr>
            <a:noAutofit/>
          </a:bodyPr>
          <a:lstStyle/>
          <a:p>
            <a:pPr algn="ctr"/>
            <a:r>
              <a:rPr lang="fr-FR" sz="2000" dirty="0"/>
              <a:t>Aandeel</a:t>
            </a:r>
            <a:r>
              <a:rPr lang="fr-FR" sz="2000" b="0" dirty="0"/>
              <a:t> 18-64-jarigen die in het 4de </a:t>
            </a:r>
            <a:r>
              <a:rPr lang="fr-FR" sz="2000" b="0" dirty="0" err="1"/>
              <a:t>trimester</a:t>
            </a:r>
            <a:r>
              <a:rPr lang="fr-FR" sz="2000" b="0" dirty="0"/>
              <a:t> van 2019 </a:t>
            </a:r>
            <a:r>
              <a:rPr lang="fr-FR" sz="2000" b="0" dirty="0" err="1"/>
              <a:t>werkten</a:t>
            </a:r>
            <a:r>
              <a:rPr lang="fr-FR" sz="2000" b="0" dirty="0"/>
              <a:t> en die in het 2de </a:t>
            </a:r>
            <a:r>
              <a:rPr lang="fr-FR" sz="2000" b="0" dirty="0" err="1"/>
              <a:t>trimester</a:t>
            </a:r>
            <a:r>
              <a:rPr lang="fr-FR" sz="2000" b="0" dirty="0"/>
              <a:t> van 2020 </a:t>
            </a:r>
            <a:r>
              <a:rPr lang="fr-FR" sz="2000" b="0" dirty="0" err="1"/>
              <a:t>werkloos</a:t>
            </a:r>
            <a:r>
              <a:rPr lang="fr-FR" sz="2000" b="0" dirty="0"/>
              <a:t> </a:t>
            </a:r>
            <a:r>
              <a:rPr lang="fr-FR" sz="2000" b="0" dirty="0" err="1"/>
              <a:t>waren</a:t>
            </a:r>
            <a:r>
              <a:rPr lang="fr-FR" sz="2000" b="0" dirty="0"/>
              <a:t>, volgens:</a:t>
            </a:r>
            <a:br>
              <a:rPr lang="fr-FR" sz="2000" b="0" dirty="0"/>
            </a:br>
            <a:r>
              <a:rPr lang="fr-FR" sz="2000" b="0" dirty="0"/>
              <a:t>-</a:t>
            </a:r>
            <a:r>
              <a:rPr lang="fr-FR" sz="2000" dirty="0"/>
              <a:t> origine en </a:t>
            </a:r>
            <a:r>
              <a:rPr lang="fr-FR" sz="2000" dirty="0" err="1"/>
              <a:t>opleidingsniveau</a:t>
            </a:r>
            <a:br>
              <a:rPr lang="fr-FR" sz="2000" b="0" dirty="0"/>
            </a:br>
            <a:r>
              <a:rPr lang="fr-FR" sz="2000" b="0" dirty="0"/>
              <a:t>-</a:t>
            </a:r>
            <a:r>
              <a:rPr lang="fr-FR" sz="2000" dirty="0"/>
              <a:t> origine en </a:t>
            </a:r>
            <a:r>
              <a:rPr lang="fr-FR" sz="2000" dirty="0" err="1"/>
              <a:t>salarisklasse</a:t>
            </a:r>
            <a:endParaRPr lang="en-BE" sz="2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827D6-5F6F-5D46-958F-6692BF30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0BA3E1F0-A583-C641-8E2E-1F4AE81B3FD8}" type="slidenum">
              <a:rPr lang="en-BE">
                <a:solidFill>
                  <a:srgbClr val="FFFFFF"/>
                </a:solidFill>
                <a:latin typeface="Calibri" panose="020F0502020204030204"/>
              </a:rPr>
              <a:pPr defTabSz="685800"/>
              <a:t>30</a:t>
            </a:fld>
            <a:endParaRPr lang="en-BE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A79CA0F9-1AEB-4216-A946-0AC2CFF3181B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D74145-1DCA-4A9E-AC7B-6FE58AB5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98217"/>
            <a:ext cx="8099366" cy="3513927"/>
          </a:xfrm>
          <a:prstGeom prst="rect">
            <a:avLst/>
          </a:prstGeom>
        </p:spPr>
      </p:pic>
      <p:sp>
        <p:nvSpPr>
          <p:cNvPr id="9" name="Ovaal 10">
            <a:extLst>
              <a:ext uri="{FF2B5EF4-FFF2-40B4-BE49-F238E27FC236}">
                <a16:creationId xmlns:a16="http://schemas.microsoft.com/office/drawing/2014/main" id="{36493D34-2125-48CC-805D-EE5DBEC9543B}"/>
              </a:ext>
            </a:extLst>
          </p:cNvPr>
          <p:cNvSpPr/>
          <p:nvPr/>
        </p:nvSpPr>
        <p:spPr>
          <a:xfrm rot="16200000">
            <a:off x="3392749" y="5005737"/>
            <a:ext cx="360040" cy="1296144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10">
            <a:extLst>
              <a:ext uri="{FF2B5EF4-FFF2-40B4-BE49-F238E27FC236}">
                <a16:creationId xmlns:a16="http://schemas.microsoft.com/office/drawing/2014/main" id="{213E357F-8A49-4C61-B6F0-CD8A84B0A033}"/>
              </a:ext>
            </a:extLst>
          </p:cNvPr>
          <p:cNvSpPr/>
          <p:nvPr/>
        </p:nvSpPr>
        <p:spPr>
          <a:xfrm rot="16200000">
            <a:off x="5662098" y="4984052"/>
            <a:ext cx="360040" cy="1296144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6D4AF52-D86F-43B0-AD4F-19623E6CAE26}"/>
              </a:ext>
            </a:extLst>
          </p:cNvPr>
          <p:cNvSpPr/>
          <p:nvPr/>
        </p:nvSpPr>
        <p:spPr>
          <a:xfrm rot="16200000">
            <a:off x="8064388" y="4984051"/>
            <a:ext cx="360040" cy="1296144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0">
            <a:extLst>
              <a:ext uri="{FF2B5EF4-FFF2-40B4-BE49-F238E27FC236}">
                <a16:creationId xmlns:a16="http://schemas.microsoft.com/office/drawing/2014/main" id="{40403A4E-A04F-465E-B6D8-674A0330CE4D}"/>
              </a:ext>
            </a:extLst>
          </p:cNvPr>
          <p:cNvSpPr/>
          <p:nvPr/>
        </p:nvSpPr>
        <p:spPr>
          <a:xfrm rot="16200000">
            <a:off x="5565572" y="894179"/>
            <a:ext cx="461129" cy="6192688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0">
            <a:extLst>
              <a:ext uri="{FF2B5EF4-FFF2-40B4-BE49-F238E27FC236}">
                <a16:creationId xmlns:a16="http://schemas.microsoft.com/office/drawing/2014/main" id="{005EC29B-F288-4054-B06E-6E7433CA2DC6}"/>
              </a:ext>
            </a:extLst>
          </p:cNvPr>
          <p:cNvSpPr/>
          <p:nvPr/>
        </p:nvSpPr>
        <p:spPr>
          <a:xfrm rot="16200000">
            <a:off x="5565572" y="2067340"/>
            <a:ext cx="461129" cy="6192688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C152E9B5-EE3E-464B-A777-A0EE61F0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C630BC-8F7F-4BA7-8123-083F8CBB8192}" type="slidenum">
              <a:rPr lang="nl-BE" smtClean="0"/>
              <a:t>30</a:t>
            </a:fld>
            <a:endParaRPr lang="nl-BE" dirty="0"/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B46D7CD1-9008-45A1-AD1F-6C1BDCBA8685}"/>
              </a:ext>
            </a:extLst>
          </p:cNvPr>
          <p:cNvSpPr txBox="1"/>
          <p:nvPr/>
        </p:nvSpPr>
        <p:spPr>
          <a:xfrm>
            <a:off x="450696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* Inclusief onbepaald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18131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167790" y="4039896"/>
            <a:ext cx="2880321" cy="1917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107504" y="862851"/>
            <a:ext cx="5976664" cy="57215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252536" y="332656"/>
            <a:ext cx="943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>
              <a:defRPr sz="2400"/>
            </a:lvl1pPr>
          </a:lstStyle>
          <a:p>
            <a:r>
              <a:rPr lang="fr-BE" sz="3200" dirty="0" err="1"/>
              <a:t>Bijlagen</a:t>
            </a:r>
            <a:r>
              <a:rPr lang="fr-BE" sz="3200" dirty="0"/>
              <a:t>: </a:t>
            </a:r>
            <a:r>
              <a:rPr lang="nl-BE" dirty="0">
                <a:solidFill>
                  <a:schemeClr val="accent6"/>
                </a:solidFill>
              </a:rPr>
              <a:t>www.werk.belgie.be/ www.emploi.belgique.be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03519" y="875849"/>
            <a:ext cx="5480649" cy="572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Indicatoren</a:t>
            </a:r>
            <a:r>
              <a:rPr lang="fr-BE" sz="2000" b="1" dirty="0"/>
              <a:t>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Demografie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Werkzaamheidsgraad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Sectoren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Paritaire comités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van overeenkomst/Dienstencheques/Uitzendwerk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Voltijds/Deeltijds en Verminderingen van sociale bijdragen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Loondecielen/Lonen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Tewerkstellingsduur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Werkloosheid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Inactiviteit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Loontransities en socio-economische status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Jongeren in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beroepsinschakelingstijd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Openbare sector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Jobstudenten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Schoolachterstand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167791" y="1628800"/>
            <a:ext cx="2880320" cy="1036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6228184" y="1824077"/>
            <a:ext cx="231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Origine</a:t>
            </a:r>
          </a:p>
          <a:p>
            <a:r>
              <a:rPr lang="fr-BE" b="1" dirty="0" err="1"/>
              <a:t>Migratieachtergrond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6295689" y="4044765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Geslacht</a:t>
            </a:r>
            <a:endParaRPr lang="fr-BE" sz="2000" b="1" dirty="0"/>
          </a:p>
          <a:p>
            <a:r>
              <a:rPr lang="fr-BE" sz="2000" b="1" dirty="0" err="1"/>
              <a:t>Leeftijd</a:t>
            </a:r>
            <a:endParaRPr lang="fr-BE" sz="2000" b="1" dirty="0"/>
          </a:p>
          <a:p>
            <a:r>
              <a:rPr lang="fr-BE" sz="2000" b="1" dirty="0" err="1"/>
              <a:t>Gewest</a:t>
            </a:r>
            <a:r>
              <a:rPr lang="fr-BE" sz="2000" b="1" dirty="0"/>
              <a:t> (</a:t>
            </a:r>
            <a:r>
              <a:rPr lang="fr-BE" sz="2000" b="1" dirty="0" err="1"/>
              <a:t>woon</a:t>
            </a:r>
            <a:r>
              <a:rPr lang="fr-BE" sz="2000" b="1" dirty="0"/>
              <a:t>-/</a:t>
            </a:r>
            <a:r>
              <a:rPr lang="fr-BE" sz="2000" b="1" dirty="0" err="1"/>
              <a:t>werk</a:t>
            </a:r>
            <a:r>
              <a:rPr lang="fr-BE" sz="2000" b="1" dirty="0"/>
              <a:t>-)</a:t>
            </a:r>
          </a:p>
          <a:p>
            <a:r>
              <a:rPr lang="fr-BE" sz="2000" b="1" dirty="0" err="1"/>
              <a:t>Opleidingsniveau</a:t>
            </a:r>
            <a:endParaRPr lang="fr-BE" sz="2000" b="1" dirty="0"/>
          </a:p>
          <a:p>
            <a:r>
              <a:rPr lang="fr-BE" sz="2000" b="1" dirty="0" err="1"/>
              <a:t>Studiedomein</a:t>
            </a:r>
            <a:endParaRPr lang="fr-BE" sz="2000" b="1" dirty="0"/>
          </a:p>
          <a:p>
            <a:r>
              <a:rPr lang="fr-BE" sz="2000" b="1" dirty="0" err="1"/>
              <a:t>Gezinstype</a:t>
            </a:r>
            <a:endParaRPr lang="nl-BE" sz="2000" b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31</a:t>
            </a:fld>
            <a:endParaRPr lang="nl-BE" dirty="0"/>
          </a:p>
        </p:txBody>
      </p:sp>
      <p:sp>
        <p:nvSpPr>
          <p:cNvPr id="16" name="Double flèche horizontale 15"/>
          <p:cNvSpPr/>
          <p:nvPr/>
        </p:nvSpPr>
        <p:spPr>
          <a:xfrm rot="20227690">
            <a:off x="6186697" y="2944938"/>
            <a:ext cx="1063231" cy="138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Double flèche horizontale 19"/>
          <p:cNvSpPr/>
          <p:nvPr/>
        </p:nvSpPr>
        <p:spPr>
          <a:xfrm rot="12213625">
            <a:off x="6205875" y="3530574"/>
            <a:ext cx="1063231" cy="138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Double flèche horizontale 19">
            <a:extLst>
              <a:ext uri="{FF2B5EF4-FFF2-40B4-BE49-F238E27FC236}">
                <a16:creationId xmlns:a16="http://schemas.microsoft.com/office/drawing/2014/main" id="{52C36234-ABA7-4811-A25A-A802B8162D13}"/>
              </a:ext>
            </a:extLst>
          </p:cNvPr>
          <p:cNvSpPr/>
          <p:nvPr/>
        </p:nvSpPr>
        <p:spPr>
          <a:xfrm rot="16200000">
            <a:off x="7076334" y="3269981"/>
            <a:ext cx="1063231" cy="138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28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1" grpId="0"/>
      <p:bldP spid="16" grpId="0" animBg="1"/>
      <p:bldP spid="2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724252"/>
            <a:ext cx="9144000" cy="83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BE" sz="2800" b="1" i="1" spc="300" dirty="0">
                <a:solidFill>
                  <a:schemeClr val="accent6">
                    <a:lumMod val="75000"/>
                  </a:schemeClr>
                </a:solidFill>
              </a:rPr>
              <a:t>Merci pour votre attention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2420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spc="300" dirty="0" err="1">
                <a:solidFill>
                  <a:srgbClr val="E46C0A"/>
                </a:solidFill>
              </a:rPr>
              <a:t>Bedankt</a:t>
            </a:r>
            <a:r>
              <a:rPr lang="fr-BE" sz="2800" b="1" i="1" spc="300" dirty="0">
                <a:solidFill>
                  <a:srgbClr val="E46C0A"/>
                </a:solidFill>
              </a:rPr>
              <a:t> </a:t>
            </a:r>
            <a:r>
              <a:rPr lang="fr-BE" sz="2800" b="1" i="1" spc="300" dirty="0" err="1">
                <a:solidFill>
                  <a:srgbClr val="E46C0A"/>
                </a:solidFill>
              </a:rPr>
              <a:t>voor</a:t>
            </a:r>
            <a:r>
              <a:rPr lang="fr-BE" sz="2800" b="1" i="1" spc="300" dirty="0">
                <a:solidFill>
                  <a:srgbClr val="E46C0A"/>
                </a:solidFill>
              </a:rPr>
              <a:t> </a:t>
            </a:r>
            <a:r>
              <a:rPr lang="fr-BE" sz="2800" b="1" i="1" spc="300" dirty="0" err="1">
                <a:solidFill>
                  <a:srgbClr val="E46C0A"/>
                </a:solidFill>
              </a:rPr>
              <a:t>uw</a:t>
            </a:r>
            <a:r>
              <a:rPr lang="fr-BE" sz="2800" b="1" i="1" spc="300" dirty="0">
                <a:solidFill>
                  <a:srgbClr val="E46C0A"/>
                </a:solidFill>
              </a:rPr>
              <a:t> </a:t>
            </a:r>
            <a:r>
              <a:rPr lang="fr-BE" sz="2800" b="1" i="1" spc="300" dirty="0" err="1">
                <a:solidFill>
                  <a:srgbClr val="E46C0A"/>
                </a:solidFill>
              </a:rPr>
              <a:t>aandacht</a:t>
            </a:r>
            <a:r>
              <a:rPr lang="fr-BE" sz="2800" b="1" i="1" spc="300" dirty="0">
                <a:solidFill>
                  <a:srgbClr val="E46C0A"/>
                </a:solidFill>
              </a:rPr>
              <a:t>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58167"/>
            <a:ext cx="214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32</a:t>
            </a:fld>
            <a:endParaRPr lang="nl-BE" dirty="0"/>
          </a:p>
        </p:txBody>
      </p:sp>
      <p:pic>
        <p:nvPicPr>
          <p:cNvPr id="1026" name="Picture 2" descr="Logo FOD NL">
            <a:extLst>
              <a:ext uri="{FF2B5EF4-FFF2-40B4-BE49-F238E27FC236}">
                <a16:creationId xmlns:a16="http://schemas.microsoft.com/office/drawing/2014/main" id="{3249B250-E75F-4783-BED8-FB05AE3F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7" y="5770768"/>
            <a:ext cx="2162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FP FR">
            <a:extLst>
              <a:ext uri="{FF2B5EF4-FFF2-40B4-BE49-F238E27FC236}">
                <a16:creationId xmlns:a16="http://schemas.microsoft.com/office/drawing/2014/main" id="{45C1F0D9-6E4C-4D06-BE7B-7F1F2922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" y="5157192"/>
            <a:ext cx="2162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1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AE3C5294-0FDB-43D0-A4E0-CFCD5261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63230"/>
            <a:ext cx="7488832" cy="363841"/>
          </a:xfrm>
        </p:spPr>
        <p:txBody>
          <a:bodyPr>
            <a:normAutofit fontScale="90000"/>
          </a:bodyPr>
          <a:lstStyle/>
          <a:p>
            <a:r>
              <a:rPr lang="nl-BE" dirty="0"/>
              <a:t>Definition origine</a:t>
            </a:r>
            <a:endParaRPr lang="en-BE" dirty="0"/>
          </a:p>
        </p:txBody>
      </p:sp>
      <p:sp>
        <p:nvSpPr>
          <p:cNvPr id="10" name="Rectangle à coins arrondis 23">
            <a:extLst>
              <a:ext uri="{FF2B5EF4-FFF2-40B4-BE49-F238E27FC236}">
                <a16:creationId xmlns:a16="http://schemas.microsoft.com/office/drawing/2014/main" id="{238DA906-D14D-4E0B-9864-C1D65AC8A595}"/>
              </a:ext>
            </a:extLst>
          </p:cNvPr>
          <p:cNvSpPr/>
          <p:nvPr/>
        </p:nvSpPr>
        <p:spPr>
          <a:xfrm>
            <a:off x="482141" y="2344292"/>
            <a:ext cx="3206333" cy="1876795"/>
          </a:xfrm>
          <a:prstGeom prst="roundRect">
            <a:avLst/>
          </a:prstGeom>
          <a:solidFill>
            <a:srgbClr val="C76361"/>
          </a:solidFill>
          <a:ln>
            <a:solidFill>
              <a:srgbClr val="C76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8">
            <a:extLst>
              <a:ext uri="{FF2B5EF4-FFF2-40B4-BE49-F238E27FC236}">
                <a16:creationId xmlns:a16="http://schemas.microsoft.com/office/drawing/2014/main" id="{52FDE8F2-1847-4DEF-8B04-A18A78003328}"/>
              </a:ext>
            </a:extLst>
          </p:cNvPr>
          <p:cNvSpPr txBox="1"/>
          <p:nvPr/>
        </p:nvSpPr>
        <p:spPr>
          <a:xfrm>
            <a:off x="482143" y="2452304"/>
            <a:ext cx="320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>
                <a:solidFill>
                  <a:schemeClr val="bg1"/>
                </a:solidFill>
              </a:rPr>
              <a:t>Non belge</a:t>
            </a: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chemeClr val="bg1"/>
                </a:solidFill>
              </a:rPr>
              <a:t>Né non belge</a:t>
            </a: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chemeClr val="bg1"/>
                </a:solidFill>
              </a:rPr>
              <a:t>Ou un des parents né non belge</a:t>
            </a: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4CCE8D9B-8C9A-42FE-901F-921DC60DDDDD}"/>
              </a:ext>
            </a:extLst>
          </p:cNvPr>
          <p:cNvSpPr txBox="1"/>
          <p:nvPr/>
        </p:nvSpPr>
        <p:spPr>
          <a:xfrm>
            <a:off x="683518" y="1775838"/>
            <a:ext cx="288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C76361"/>
                </a:solidFill>
              </a:rPr>
              <a:t>Origine étrangère</a:t>
            </a: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12A5D8EF-8EEB-42CA-8812-14C9EA203DAB}"/>
              </a:ext>
            </a:extLst>
          </p:cNvPr>
          <p:cNvSpPr txBox="1"/>
          <p:nvPr/>
        </p:nvSpPr>
        <p:spPr>
          <a:xfrm>
            <a:off x="5927955" y="1775838"/>
            <a:ext cx="206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Origine belge</a:t>
            </a:r>
          </a:p>
        </p:txBody>
      </p:sp>
      <p:sp>
        <p:nvSpPr>
          <p:cNvPr id="15" name="Rectangle à coins arrondis 25">
            <a:extLst>
              <a:ext uri="{FF2B5EF4-FFF2-40B4-BE49-F238E27FC236}">
                <a16:creationId xmlns:a16="http://schemas.microsoft.com/office/drawing/2014/main" id="{61A8A3DA-06E2-41DD-A073-F6B6E700536F}"/>
              </a:ext>
            </a:extLst>
          </p:cNvPr>
          <p:cNvSpPr/>
          <p:nvPr/>
        </p:nvSpPr>
        <p:spPr>
          <a:xfrm>
            <a:off x="5255081" y="2344292"/>
            <a:ext cx="3406776" cy="1876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26">
            <a:extLst>
              <a:ext uri="{FF2B5EF4-FFF2-40B4-BE49-F238E27FC236}">
                <a16:creationId xmlns:a16="http://schemas.microsoft.com/office/drawing/2014/main" id="{A7F3CF0F-8234-4D42-AC70-7D32E087D6CC}"/>
              </a:ext>
            </a:extLst>
          </p:cNvPr>
          <p:cNvSpPr txBox="1"/>
          <p:nvPr/>
        </p:nvSpPr>
        <p:spPr>
          <a:xfrm>
            <a:off x="5329859" y="2585337"/>
            <a:ext cx="325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Belge né belge avec les deux parents nés belges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92CC8A-3839-4C0B-B70A-4560B8FB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81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FA8F17CD-CF67-4C4E-BA29-F04A1B87812F}"/>
              </a:ext>
            </a:extLst>
          </p:cNvPr>
          <p:cNvGrpSpPr/>
          <p:nvPr/>
        </p:nvGrpSpPr>
        <p:grpSpPr>
          <a:xfrm>
            <a:off x="230362" y="2444009"/>
            <a:ext cx="8683276" cy="3698173"/>
            <a:chOff x="247208" y="2683155"/>
            <a:chExt cx="8683276" cy="3698173"/>
          </a:xfrm>
        </p:grpSpPr>
        <p:graphicFrame>
          <p:nvGraphicFramePr>
            <p:cNvPr id="20" name="Graphique 19">
              <a:extLst>
                <a:ext uri="{FF2B5EF4-FFF2-40B4-BE49-F238E27FC236}">
                  <a16:creationId xmlns:a16="http://schemas.microsoft.com/office/drawing/2014/main" id="{2F7D6F93-EC44-4F7B-90A7-52933E469B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57231"/>
                </p:ext>
              </p:extLst>
            </p:nvPr>
          </p:nvGraphicFramePr>
          <p:xfrm>
            <a:off x="614360" y="3989696"/>
            <a:ext cx="7889559" cy="2263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1" name="Graphique 20">
              <a:extLst>
                <a:ext uri="{FF2B5EF4-FFF2-40B4-BE49-F238E27FC236}">
                  <a16:creationId xmlns:a16="http://schemas.microsoft.com/office/drawing/2014/main" id="{CD1F9F52-A00E-4AC5-8DCF-CDF47D3715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91761754"/>
                </p:ext>
              </p:extLst>
            </p:nvPr>
          </p:nvGraphicFramePr>
          <p:xfrm>
            <a:off x="609600" y="2780928"/>
            <a:ext cx="7924800" cy="12058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Graphique 21">
              <a:extLst>
                <a:ext uri="{FF2B5EF4-FFF2-40B4-BE49-F238E27FC236}">
                  <a16:creationId xmlns:a16="http://schemas.microsoft.com/office/drawing/2014/main" id="{406C4EF5-7447-491B-964D-A82AF288294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4044585"/>
                </p:ext>
              </p:extLst>
            </p:nvPr>
          </p:nvGraphicFramePr>
          <p:xfrm>
            <a:off x="251969" y="3891925"/>
            <a:ext cx="8678515" cy="2489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620722E8-260E-4421-B7E4-01FCC8E3CDC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2956245"/>
                </p:ext>
              </p:extLst>
            </p:nvPr>
          </p:nvGraphicFramePr>
          <p:xfrm>
            <a:off x="247208" y="2683155"/>
            <a:ext cx="8678515" cy="1326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685" y="133192"/>
            <a:ext cx="7221486" cy="868958"/>
          </a:xfrm>
        </p:spPr>
        <p:txBody>
          <a:bodyPr>
            <a:normAutofit/>
          </a:bodyPr>
          <a:lstStyle/>
          <a:p>
            <a:r>
              <a:rPr lang="nl-BE" sz="2400" dirty="0" err="1"/>
              <a:t>Population</a:t>
            </a:r>
            <a:r>
              <a:rPr lang="nl-BE" sz="2400" dirty="0"/>
              <a:t> </a:t>
            </a:r>
            <a:r>
              <a:rPr lang="nl-BE" sz="2400" dirty="0" err="1"/>
              <a:t>selon</a:t>
            </a:r>
            <a:r>
              <a:rPr lang="nl-BE" sz="2400" dirty="0"/>
              <a:t> </a:t>
            </a:r>
            <a:r>
              <a:rPr lang="nl-BE" sz="2400" dirty="0" err="1"/>
              <a:t>l’origine</a:t>
            </a:r>
            <a:r>
              <a:rPr lang="nl-BE" sz="2400" dirty="0"/>
              <a:t> (18-64 </a:t>
            </a:r>
            <a:r>
              <a:rPr lang="nl-BE" sz="2400" dirty="0" err="1"/>
              <a:t>ans</a:t>
            </a:r>
            <a:r>
              <a:rPr lang="nl-BE" sz="2400" dirty="0"/>
              <a:t>, 2008-2019)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FC630BC-8F7F-4BA7-8123-083F8CBB8192}" type="slidenum">
              <a:rPr lang="nl-BE" smtClean="0"/>
              <a:t>5</a:t>
            </a:fld>
            <a:endParaRPr lang="nl-BE" dirty="0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1DA44EF7-9D26-4E5F-A40F-F50F44844E79}"/>
              </a:ext>
            </a:extLst>
          </p:cNvPr>
          <p:cNvSpPr/>
          <p:nvPr/>
        </p:nvSpPr>
        <p:spPr>
          <a:xfrm rot="5400000">
            <a:off x="3901459" y="-2282102"/>
            <a:ext cx="1584176" cy="8109837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F8A4EC-2150-4A58-9BB2-97732DCF9AF3}"/>
              </a:ext>
            </a:extLst>
          </p:cNvPr>
          <p:cNvSpPr txBox="1"/>
          <p:nvPr/>
        </p:nvSpPr>
        <p:spPr>
          <a:xfrm>
            <a:off x="3206663" y="108456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4"/>
                </a:solidFill>
              </a:rPr>
              <a:t>Population</a:t>
            </a:r>
          </a:p>
          <a:p>
            <a:pPr algn="ctr"/>
            <a:r>
              <a:rPr lang="fr-BE" b="1" dirty="0">
                <a:solidFill>
                  <a:schemeClr val="accent4"/>
                </a:solidFill>
              </a:rPr>
              <a:t>6.980.711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51C175BD-DBF1-4771-B2CA-8E785BF14A7D}"/>
              </a:ext>
            </a:extLst>
          </p:cNvPr>
          <p:cNvSpPr/>
          <p:nvPr/>
        </p:nvSpPr>
        <p:spPr>
          <a:xfrm rot="5400000">
            <a:off x="2930198" y="-13000"/>
            <a:ext cx="547297" cy="5040559"/>
          </a:xfrm>
          <a:prstGeom prst="leftBrace">
            <a:avLst/>
          </a:prstGeom>
          <a:ln>
            <a:solidFill>
              <a:srgbClr val="FC1C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FF00FF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8F29F5-1CEA-428E-8F2B-C51A09B9B6B3}"/>
              </a:ext>
            </a:extLst>
          </p:cNvPr>
          <p:cNvSpPr txBox="1"/>
          <p:nvPr/>
        </p:nvSpPr>
        <p:spPr>
          <a:xfrm>
            <a:off x="2599164" y="1772816"/>
            <a:ext cx="120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rgbClr val="D4167A"/>
                </a:solidFill>
              </a:rPr>
              <a:t>Belge</a:t>
            </a:r>
          </a:p>
          <a:p>
            <a:pPr algn="ctr"/>
            <a:r>
              <a:rPr lang="fr-BE" sz="1400" b="1" dirty="0">
                <a:solidFill>
                  <a:srgbClr val="D4167A"/>
                </a:solidFill>
              </a:rPr>
              <a:t>4.296.053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75FA290A-C869-4FC1-985A-C104EEF02E02}"/>
              </a:ext>
            </a:extLst>
          </p:cNvPr>
          <p:cNvSpPr/>
          <p:nvPr/>
        </p:nvSpPr>
        <p:spPr>
          <a:xfrm rot="5400000">
            <a:off x="6770501" y="1195972"/>
            <a:ext cx="547297" cy="264004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EF82FC-191F-4391-92E9-B3DB67FDA81E}"/>
              </a:ext>
            </a:extLst>
          </p:cNvPr>
          <p:cNvSpPr txBox="1"/>
          <p:nvPr/>
        </p:nvSpPr>
        <p:spPr>
          <a:xfrm>
            <a:off x="6314964" y="1772816"/>
            <a:ext cx="120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chemeClr val="accent1">
                    <a:lumMod val="75000"/>
                  </a:schemeClr>
                </a:solidFill>
              </a:rPr>
              <a:t>Etrangère</a:t>
            </a:r>
          </a:p>
          <a:p>
            <a:pPr algn="ctr"/>
            <a:r>
              <a:rPr lang="fr-BE" sz="1400" b="1" dirty="0">
                <a:solidFill>
                  <a:schemeClr val="accent1">
                    <a:lumMod val="75000"/>
                  </a:schemeClr>
                </a:solidFill>
              </a:rPr>
              <a:t>2.354.241</a:t>
            </a:r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B71F71BF-7A54-4159-93C5-0DCAC584C2FF}"/>
              </a:ext>
            </a:extLst>
          </p:cNvPr>
          <p:cNvSpPr/>
          <p:nvPr/>
        </p:nvSpPr>
        <p:spPr>
          <a:xfrm rot="5400000">
            <a:off x="8282669" y="2323849"/>
            <a:ext cx="547297" cy="38429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accent6"/>
              </a:solidFill>
              <a:highlight>
                <a:srgbClr val="C0C0C0"/>
              </a:highlight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E8B2A89-DEC9-49AE-819A-2163133D9587}"/>
              </a:ext>
            </a:extLst>
          </p:cNvPr>
          <p:cNvSpPr txBox="1"/>
          <p:nvPr/>
        </p:nvSpPr>
        <p:spPr>
          <a:xfrm>
            <a:off x="7684663" y="1772816"/>
            <a:ext cx="156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chemeClr val="bg1">
                    <a:lumMod val="50000"/>
                  </a:schemeClr>
                </a:solidFill>
              </a:rPr>
              <a:t>Non déterminée</a:t>
            </a:r>
          </a:p>
          <a:p>
            <a:pPr algn="ctr"/>
            <a:r>
              <a:rPr lang="fr-BE" sz="1400" b="1" dirty="0">
                <a:solidFill>
                  <a:schemeClr val="bg1">
                    <a:lumMod val="50000"/>
                  </a:schemeClr>
                </a:solidFill>
              </a:rPr>
              <a:t>330.417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80AF70-F9D5-69DA-EAD5-C9C17AEA41C3}"/>
              </a:ext>
            </a:extLst>
          </p:cNvPr>
          <p:cNvSpPr/>
          <p:nvPr/>
        </p:nvSpPr>
        <p:spPr>
          <a:xfrm>
            <a:off x="323528" y="3747647"/>
            <a:ext cx="8678515" cy="239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3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6" grpId="0" animBg="1"/>
      <p:bldP spid="17" grpId="0"/>
      <p:bldP spid="18" grpId="0" animBg="1"/>
      <p:bldP spid="1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08DAB6-185D-DEA5-E799-F8FD6CFC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6</a:t>
            </a:fld>
            <a:endParaRPr lang="nl-BE" dirty="0"/>
          </a:p>
        </p:txBody>
      </p:sp>
      <p:graphicFrame>
        <p:nvGraphicFramePr>
          <p:cNvPr id="5" name="Graphique 1">
            <a:extLst>
              <a:ext uri="{FF2B5EF4-FFF2-40B4-BE49-F238E27FC236}">
                <a16:creationId xmlns:a16="http://schemas.microsoft.com/office/drawing/2014/main" id="{EB2717D3-1C81-47E3-8688-DD963B191AE5}"/>
              </a:ext>
            </a:extLst>
          </p:cNvPr>
          <p:cNvGraphicFramePr>
            <a:graphicFrameLocks/>
          </p:cNvGraphicFramePr>
          <p:nvPr/>
        </p:nvGraphicFramePr>
        <p:xfrm>
          <a:off x="179512" y="1556792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D252F88A-2148-2D75-3D88-507BEA1F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5050"/>
            <a:ext cx="8229600" cy="1143000"/>
          </a:xfrm>
        </p:spPr>
        <p:txBody>
          <a:bodyPr>
            <a:normAutofit/>
          </a:bodyPr>
          <a:lstStyle/>
          <a:p>
            <a:r>
              <a:rPr lang="nl-BE" sz="2400" dirty="0" err="1"/>
              <a:t>Répartition</a:t>
            </a:r>
            <a:r>
              <a:rPr lang="nl-BE" sz="2400" dirty="0"/>
              <a:t> de la </a:t>
            </a:r>
            <a:r>
              <a:rPr lang="nl-BE" sz="2400" dirty="0" err="1"/>
              <a:t>population</a:t>
            </a:r>
            <a:r>
              <a:rPr lang="nl-BE" sz="2400" dirty="0"/>
              <a:t> </a:t>
            </a:r>
            <a:r>
              <a:rPr lang="nl-BE" sz="2400" dirty="0" err="1"/>
              <a:t>d’origine</a:t>
            </a:r>
            <a:r>
              <a:rPr lang="nl-BE" sz="2400" dirty="0"/>
              <a:t> </a:t>
            </a:r>
            <a:r>
              <a:rPr lang="nl-BE" sz="2400" dirty="0" err="1"/>
              <a:t>étrangère</a:t>
            </a:r>
            <a:r>
              <a:rPr lang="nl-BE" sz="2400" dirty="0"/>
              <a:t> </a:t>
            </a:r>
            <a:r>
              <a:rPr lang="nl-BE" sz="2400" dirty="0" err="1"/>
              <a:t>selon</a:t>
            </a:r>
            <a:r>
              <a:rPr lang="nl-BE" sz="2400" dirty="0"/>
              <a:t> </a:t>
            </a:r>
            <a:r>
              <a:rPr lang="nl-BE" sz="2400" dirty="0" err="1"/>
              <a:t>l’origine</a:t>
            </a:r>
            <a:r>
              <a:rPr lang="nl-BE" sz="2400" dirty="0"/>
              <a:t> et la </a:t>
            </a:r>
            <a:r>
              <a:rPr lang="nl-BE" sz="2400" dirty="0" err="1"/>
              <a:t>région</a:t>
            </a:r>
            <a:r>
              <a:rPr lang="nl-BE" sz="2400" dirty="0"/>
              <a:t> (18-64 </a:t>
            </a:r>
            <a:r>
              <a:rPr lang="nl-BE" sz="2400" dirty="0" err="1"/>
              <a:t>ans</a:t>
            </a:r>
            <a:r>
              <a:rPr lang="nl-BE" sz="2400" dirty="0"/>
              <a:t>, 2019)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1B178F8-FF79-DFA5-A7F1-217E1CA521EE}"/>
              </a:ext>
            </a:extLst>
          </p:cNvPr>
          <p:cNvSpPr/>
          <p:nvPr/>
        </p:nvSpPr>
        <p:spPr>
          <a:xfrm>
            <a:off x="979984" y="1987086"/>
            <a:ext cx="2511896" cy="433802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55E77EC-804B-D6E8-1309-D11B8AF7CEF7}"/>
              </a:ext>
            </a:extLst>
          </p:cNvPr>
          <p:cNvSpPr/>
          <p:nvPr/>
        </p:nvSpPr>
        <p:spPr>
          <a:xfrm>
            <a:off x="1043608" y="2859862"/>
            <a:ext cx="5184576" cy="539240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ED5D42E4-A169-1F76-169F-57D9BB5DDC90}"/>
              </a:ext>
            </a:extLst>
          </p:cNvPr>
          <p:cNvSpPr/>
          <p:nvPr/>
        </p:nvSpPr>
        <p:spPr>
          <a:xfrm>
            <a:off x="1043608" y="4796440"/>
            <a:ext cx="2592288" cy="432760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63E4C6C8-89B8-BCBA-FE46-CAC14AD5025D}"/>
              </a:ext>
            </a:extLst>
          </p:cNvPr>
          <p:cNvSpPr/>
          <p:nvPr/>
        </p:nvSpPr>
        <p:spPr>
          <a:xfrm>
            <a:off x="979984" y="3768138"/>
            <a:ext cx="4672136" cy="539240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DADB82E-3868-B54A-6F5E-3B7CA1267FFC}"/>
              </a:ext>
            </a:extLst>
          </p:cNvPr>
          <p:cNvSpPr/>
          <p:nvPr/>
        </p:nvSpPr>
        <p:spPr>
          <a:xfrm>
            <a:off x="4996575" y="1969857"/>
            <a:ext cx="2311729" cy="4327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15CA062B-C130-D0E0-BB17-9305D7C7C3D2}"/>
              </a:ext>
            </a:extLst>
          </p:cNvPr>
          <p:cNvSpPr/>
          <p:nvPr/>
        </p:nvSpPr>
        <p:spPr>
          <a:xfrm>
            <a:off x="5796136" y="4788641"/>
            <a:ext cx="1224136" cy="4327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C02457B-2AD3-9AF0-1C0B-1352E5570920}"/>
              </a:ext>
            </a:extLst>
          </p:cNvPr>
          <p:cNvSpPr/>
          <p:nvPr/>
        </p:nvSpPr>
        <p:spPr>
          <a:xfrm>
            <a:off x="6660232" y="3856347"/>
            <a:ext cx="928631" cy="4327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7A4BA50-80F8-D76A-ED93-10A00EF8B129}"/>
              </a:ext>
            </a:extLst>
          </p:cNvPr>
          <p:cNvSpPr/>
          <p:nvPr/>
        </p:nvSpPr>
        <p:spPr>
          <a:xfrm>
            <a:off x="6948264" y="2913102"/>
            <a:ext cx="928631" cy="432760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DE41A2-B557-442C-9613-73ACB2F9F58D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</p:spTree>
    <p:extLst>
      <p:ext uri="{BB962C8B-B14F-4D97-AF65-F5344CB8AC3E}">
        <p14:creationId xmlns:p14="http://schemas.microsoft.com/office/powerpoint/2010/main" val="28345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22A138-3A7F-45C2-85B6-60CC928D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712968" cy="4896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400" dirty="0"/>
              <a:t>Niveau de diplôme selon l’origine (20-64 ans, 2018)</a:t>
            </a:r>
            <a:endParaRPr lang="nl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7</a:t>
            </a:fld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4610316" y="6632258"/>
            <a:ext cx="13805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* Y compris les indéterminés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8D6CDE8-CC04-4F37-9A39-20600B73644F}"/>
              </a:ext>
            </a:extLst>
          </p:cNvPr>
          <p:cNvSpPr/>
          <p:nvPr/>
        </p:nvSpPr>
        <p:spPr>
          <a:xfrm rot="5400000">
            <a:off x="8419700" y="966762"/>
            <a:ext cx="36004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68AE1D9-40A7-4ACC-9D89-2AA75B44D689}"/>
              </a:ext>
            </a:extLst>
          </p:cNvPr>
          <p:cNvSpPr/>
          <p:nvPr/>
        </p:nvSpPr>
        <p:spPr>
          <a:xfrm>
            <a:off x="180241" y="4437112"/>
            <a:ext cx="2796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DED9320-B3A4-49D4-93F8-3342414013F1}"/>
              </a:ext>
            </a:extLst>
          </p:cNvPr>
          <p:cNvSpPr/>
          <p:nvPr/>
        </p:nvSpPr>
        <p:spPr>
          <a:xfrm>
            <a:off x="418573" y="5069466"/>
            <a:ext cx="499650" cy="215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68DBA2F-E7EB-455B-9C9E-90BE1C1FF2E6}"/>
              </a:ext>
            </a:extLst>
          </p:cNvPr>
          <p:cNvSpPr/>
          <p:nvPr/>
        </p:nvSpPr>
        <p:spPr>
          <a:xfrm>
            <a:off x="1012073" y="2132856"/>
            <a:ext cx="499650" cy="215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613F13-BD54-420C-A639-D0C66CA68D3C}"/>
              </a:ext>
            </a:extLst>
          </p:cNvPr>
          <p:cNvSpPr/>
          <p:nvPr/>
        </p:nvSpPr>
        <p:spPr>
          <a:xfrm>
            <a:off x="3330107" y="1821932"/>
            <a:ext cx="2880320" cy="189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EF6F34-CBDD-4498-8DC5-2A36C7904B5E}"/>
              </a:ext>
            </a:extLst>
          </p:cNvPr>
          <p:cNvSpPr/>
          <p:nvPr/>
        </p:nvSpPr>
        <p:spPr>
          <a:xfrm>
            <a:off x="6177604" y="1841323"/>
            <a:ext cx="2570860" cy="18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550C0A22-75AA-4C77-A2B2-543FF4F78DAF}"/>
              </a:ext>
            </a:extLst>
          </p:cNvPr>
          <p:cNvSpPr/>
          <p:nvPr/>
        </p:nvSpPr>
        <p:spPr>
          <a:xfrm rot="5400000">
            <a:off x="2630326" y="1023676"/>
            <a:ext cx="36004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0AB3E996-85D6-464E-A7CF-B4928FECFDE6}"/>
              </a:ext>
            </a:extLst>
          </p:cNvPr>
          <p:cNvSpPr txBox="1"/>
          <p:nvPr/>
        </p:nvSpPr>
        <p:spPr>
          <a:xfrm>
            <a:off x="0" y="6671739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Source : Datawarehouse marché du travail et protection sociale, BCSS. Calculs et traitement : SPF ETCS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C45B7-51E2-44DE-9F33-AB50B5C30645}"/>
              </a:ext>
            </a:extLst>
          </p:cNvPr>
          <p:cNvSpPr/>
          <p:nvPr/>
        </p:nvSpPr>
        <p:spPr>
          <a:xfrm>
            <a:off x="107505" y="1700808"/>
            <a:ext cx="892899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69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pPr algn="r"/>
            <a:r>
              <a:rPr lang="nl-BE" dirty="0"/>
              <a:t>2. Resultaten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194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00329E-F7EB-4B3E-888A-E69A6BD9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9</a:t>
            </a:fld>
            <a:endParaRPr lang="nl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1187DA-95CE-4BF6-A5E9-3E67CE2D6B2D}"/>
              </a:ext>
            </a:extLst>
          </p:cNvPr>
          <p:cNvSpPr txBox="1"/>
          <p:nvPr/>
        </p:nvSpPr>
        <p:spPr>
          <a:xfrm>
            <a:off x="0" y="6642556"/>
            <a:ext cx="4637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Datawarehouse arbeidsmarkt en sociale bescherming, KSZ. Berekening en verwerking: FOD WASO</a:t>
            </a:r>
            <a:endParaRPr lang="fr-BE" sz="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2F22-B6E4-4A98-BF30-9ED0EBA93FC6}"/>
              </a:ext>
            </a:extLst>
          </p:cNvPr>
          <p:cNvSpPr txBox="1"/>
          <p:nvPr/>
        </p:nvSpPr>
        <p:spPr>
          <a:xfrm>
            <a:off x="1140754" y="363811"/>
            <a:ext cx="767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+mj-lt"/>
              </a:rPr>
              <a:t>Kloof</a:t>
            </a:r>
            <a:r>
              <a:rPr lang="fr-FR" sz="2400" dirty="0">
                <a:latin typeface="+mj-lt"/>
              </a:rPr>
              <a:t> in </a:t>
            </a:r>
            <a:r>
              <a:rPr lang="fr-FR" sz="2400" dirty="0" err="1">
                <a:latin typeface="+mj-lt"/>
              </a:rPr>
              <a:t>werkzaamheids</a:t>
            </a:r>
            <a:r>
              <a:rPr lang="fr-FR" sz="2400" dirty="0">
                <a:latin typeface="+mj-lt"/>
              </a:rPr>
              <a:t>- en </a:t>
            </a:r>
            <a:r>
              <a:rPr lang="fr-FR" sz="2400" dirty="0" err="1">
                <a:latin typeface="+mj-lt"/>
              </a:rPr>
              <a:t>werkloosheidsgraad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ten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opzichte</a:t>
            </a:r>
            <a:r>
              <a:rPr lang="fr-FR" sz="2400" dirty="0">
                <a:latin typeface="+mj-lt"/>
              </a:rPr>
              <a:t> van de Belgische origine, </a:t>
            </a:r>
          </a:p>
          <a:p>
            <a:pPr algn="ctr"/>
            <a:r>
              <a:rPr lang="fr-FR" sz="2400" dirty="0">
                <a:latin typeface="+mj-lt"/>
              </a:rPr>
              <a:t>in </a:t>
            </a:r>
            <a:r>
              <a:rPr lang="fr-FR" sz="2400" dirty="0" err="1">
                <a:latin typeface="+mj-lt"/>
              </a:rPr>
              <a:t>procentpunten</a:t>
            </a:r>
            <a:r>
              <a:rPr lang="fr-FR" sz="2400" dirty="0">
                <a:latin typeface="+mj-lt"/>
              </a:rPr>
              <a:t> (20-64 jaar, 2016-2019)</a:t>
            </a:r>
            <a:endParaRPr lang="nl-BE" sz="2400" dirty="0">
              <a:latin typeface="+mj-lt"/>
            </a:endParaRP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C10F00FD-E471-48FB-B675-0A5B37894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45496"/>
              </p:ext>
            </p:extLst>
          </p:nvPr>
        </p:nvGraphicFramePr>
        <p:xfrm>
          <a:off x="636698" y="1851220"/>
          <a:ext cx="8050102" cy="431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73E9A3B5-9C7A-444E-9D94-F0B0CEE381DE}"/>
              </a:ext>
            </a:extLst>
          </p:cNvPr>
          <p:cNvSpPr/>
          <p:nvPr/>
        </p:nvSpPr>
        <p:spPr>
          <a:xfrm>
            <a:off x="5796136" y="3229863"/>
            <a:ext cx="360040" cy="1999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640E690-4768-44B0-81B9-3D106E49AD4B}"/>
              </a:ext>
            </a:extLst>
          </p:cNvPr>
          <p:cNvSpPr/>
          <p:nvPr/>
        </p:nvSpPr>
        <p:spPr>
          <a:xfrm>
            <a:off x="4355976" y="2490399"/>
            <a:ext cx="360040" cy="7088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64FBA2-E19C-43E9-9290-D4D144392149}"/>
              </a:ext>
            </a:extLst>
          </p:cNvPr>
          <p:cNvSpPr/>
          <p:nvPr/>
        </p:nvSpPr>
        <p:spPr>
          <a:xfrm>
            <a:off x="5076056" y="2541858"/>
            <a:ext cx="360040" cy="657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912A77A-8A69-416F-A16D-D5F9F52925A8}"/>
              </a:ext>
            </a:extLst>
          </p:cNvPr>
          <p:cNvSpPr/>
          <p:nvPr/>
        </p:nvSpPr>
        <p:spPr>
          <a:xfrm>
            <a:off x="5796136" y="5229201"/>
            <a:ext cx="360040" cy="327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35E5F-A27E-48BA-8FAD-E1C492EE7CF7}"/>
              </a:ext>
            </a:extLst>
          </p:cNvPr>
          <p:cNvSpPr/>
          <p:nvPr/>
        </p:nvSpPr>
        <p:spPr>
          <a:xfrm>
            <a:off x="827752" y="1816360"/>
            <a:ext cx="7776528" cy="1348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ekstvak 9">
            <a:extLst>
              <a:ext uri="{FF2B5EF4-FFF2-40B4-BE49-F238E27FC236}">
                <a16:creationId xmlns:a16="http://schemas.microsoft.com/office/drawing/2014/main" id="{C7211FEC-3BD3-4E26-BE3D-0E82BC29C6A7}"/>
              </a:ext>
            </a:extLst>
          </p:cNvPr>
          <p:cNvSpPr txBox="1"/>
          <p:nvPr/>
        </p:nvSpPr>
        <p:spPr>
          <a:xfrm>
            <a:off x="302384" y="3199298"/>
            <a:ext cx="853752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BE : 76,3%</a:t>
            </a: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F338ACD4-C59B-4000-A9A6-28CF0AE4E95E}"/>
              </a:ext>
            </a:extLst>
          </p:cNvPr>
          <p:cNvSpPr txBox="1"/>
          <p:nvPr/>
        </p:nvSpPr>
        <p:spPr>
          <a:xfrm>
            <a:off x="302384" y="2869752"/>
            <a:ext cx="838370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BE : 3,6%</a:t>
            </a:r>
          </a:p>
        </p:txBody>
      </p:sp>
    </p:spTree>
    <p:extLst>
      <p:ext uri="{BB962C8B-B14F-4D97-AF65-F5344CB8AC3E}">
        <p14:creationId xmlns:p14="http://schemas.microsoft.com/office/powerpoint/2010/main" val="10147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9F883D889C44A8D5ADD3C5D2EAD3F" ma:contentTypeVersion="13" ma:contentTypeDescription="Create a new document." ma:contentTypeScope="" ma:versionID="d52ec4e2c1297b1413f728d8cd95dbc1">
  <xsd:schema xmlns:xsd="http://www.w3.org/2001/XMLSchema" xmlns:xs="http://www.w3.org/2001/XMLSchema" xmlns:p="http://schemas.microsoft.com/office/2006/metadata/properties" xmlns:ns2="dfdc63af-329f-4eb8-8328-98c986139c1c" xmlns:ns3="29b5883c-5c23-4272-addb-abc22166df92" targetNamespace="http://schemas.microsoft.com/office/2006/metadata/properties" ma:root="true" ma:fieldsID="d84cce58a1b521db2bd32bfd1bfd404d" ns2:_="" ns3:_="">
    <xsd:import namespace="dfdc63af-329f-4eb8-8328-98c986139c1c"/>
    <xsd:import namespace="29b5883c-5c23-4272-addb-abc22166d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c63af-329f-4eb8-8328-98c986139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883c-5c23-4272-addb-abc22166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b5883c-5c23-4272-addb-abc22166df92">
      <UserInfo>
        <DisplayName>Nathalie Delaleeuwe</DisplayName>
        <AccountId>145</AccountId>
        <AccountType/>
      </UserInfo>
      <UserInfo>
        <DisplayName>Anne Salmon</DisplayName>
        <AccountId>2288</AccountId>
        <AccountType/>
      </UserInfo>
      <UserInfo>
        <DisplayName>Annelies Decat</DisplayName>
        <AccountId>101</AccountId>
        <AccountType/>
      </UserInfo>
      <UserInfo>
        <DisplayName>Rachel Waerniers</DisplayName>
        <AccountId>1322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2840E05-2E8F-43CD-9169-D7D56257B7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527EC-60DD-4531-85A4-7B9C5C9E0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c63af-329f-4eb8-8328-98c986139c1c"/>
    <ds:schemaRef ds:uri="29b5883c-5c23-4272-addb-abc22166d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BD5CC0-CD0A-4ECC-8D71-11FFFF3A2D6F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9b5883c-5c23-4272-addb-abc22166df92"/>
    <ds:schemaRef ds:uri="dfdc63af-329f-4eb8-8328-98c986139c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1243</Words>
  <Application>Microsoft Office PowerPoint</Application>
  <PresentationFormat>Affichage à l'écran (4:3)</PresentationFormat>
  <Paragraphs>228</Paragraphs>
  <Slides>32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Kantoorthema</vt:lpstr>
      <vt:lpstr>Monitoring  Socioéconomique    Principaux résultats</vt:lpstr>
      <vt:lpstr>1. Méthodologie</vt:lpstr>
      <vt:lpstr>Présentation PowerPoint</vt:lpstr>
      <vt:lpstr>Definition origine</vt:lpstr>
      <vt:lpstr>Population selon l’origine (18-64 ans, 2008-2019)</vt:lpstr>
      <vt:lpstr>Répartition de la population d’origine étrangère selon l’origine et la région (18-64 ans, 2019)</vt:lpstr>
      <vt:lpstr>Niveau de diplôme selon l’origine (20-64 ans, 2018)</vt:lpstr>
      <vt:lpstr>2. Resultaten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Percentage van de werkende bevolking dat soms of gewoonlijk thuis werkt volgens geboorteland (1ste trimester 2018 - 3de trimester 2021)</vt:lpstr>
      <vt:lpstr>Aandeel tijdelijke werklozen bij de werkenden volgens origine en activiteitensector (2de trimester 2020)</vt:lpstr>
      <vt:lpstr>Aandeel 18-64-jarigen die in het 4de trimester van 2019 werkten en die in het 2de trimester van 2020 werkloos waren, volgens: - origine en opleidingsniveau - origine en salarisklasse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VAES Virginie</dc:creator>
  <cp:lastModifiedBy>Valérie Gilbert (FOD Werkgelegenheid - SPF Emploi)</cp:lastModifiedBy>
  <cp:revision>688</cp:revision>
  <cp:lastPrinted>2020-03-04T09:01:56Z</cp:lastPrinted>
  <dcterms:created xsi:type="dcterms:W3CDTF">2013-08-12T13:42:19Z</dcterms:created>
  <dcterms:modified xsi:type="dcterms:W3CDTF">2022-10-10T07:42:19Z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0x010100CBB9F883D889C44A8D5ADD3C5D2EAD3F</vt:lpwstr>
  </property>
</Properties>
</file>